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04" r:id="rId2"/>
  </p:sldMasterIdLst>
  <p:sldIdLst>
    <p:sldId id="262" r:id="rId3"/>
    <p:sldId id="265" r:id="rId4"/>
    <p:sldId id="307" r:id="rId5"/>
    <p:sldId id="308" r:id="rId6"/>
    <p:sldId id="29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289" r:id="rId18"/>
    <p:sldId id="306" r:id="rId19"/>
    <p:sldId id="258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61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358"/>
    <a:srgbClr val="BFDAE6"/>
    <a:srgbClr val="CDDAF2"/>
    <a:srgbClr val="AFC5C4"/>
    <a:srgbClr val="FF6600"/>
    <a:srgbClr val="EAEAEA"/>
    <a:srgbClr val="FF9900"/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44" y="4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2900" y="1290433"/>
            <a:ext cx="7866400" cy="3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63200" y="4628967"/>
            <a:ext cx="6465600" cy="53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96434" y="-86600"/>
            <a:ext cx="9499267" cy="891867"/>
            <a:chOff x="-372325" y="-64950"/>
            <a:chExt cx="7124450" cy="668900"/>
          </a:xfrm>
        </p:grpSpPr>
        <p:sp>
          <p:nvSpPr>
            <p:cNvPr id="12" name="Google Shape;12;p2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1806767" y="1977117"/>
            <a:ext cx="387600" cy="27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2"/>
          <p:cNvSpPr/>
          <p:nvPr/>
        </p:nvSpPr>
        <p:spPr>
          <a:xfrm>
            <a:off x="11539167" y="4187333"/>
            <a:ext cx="652800" cy="7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2"/>
          <p:cNvSpPr/>
          <p:nvPr/>
        </p:nvSpPr>
        <p:spPr>
          <a:xfrm>
            <a:off x="11806767" y="1582000"/>
            <a:ext cx="395200" cy="39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2"/>
          <p:cNvSpPr/>
          <p:nvPr/>
        </p:nvSpPr>
        <p:spPr>
          <a:xfrm>
            <a:off x="-900" y="444720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2"/>
          <p:cNvSpPr/>
          <p:nvPr/>
        </p:nvSpPr>
        <p:spPr>
          <a:xfrm>
            <a:off x="-900" y="5070667"/>
            <a:ext cx="1836000" cy="1787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2"/>
          <p:cNvSpPr/>
          <p:nvPr/>
        </p:nvSpPr>
        <p:spPr>
          <a:xfrm>
            <a:off x="350933" y="5460300"/>
            <a:ext cx="1132400" cy="113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" name="Google Shape;57;p2"/>
          <p:cNvGrpSpPr/>
          <p:nvPr/>
        </p:nvGrpSpPr>
        <p:grpSpPr>
          <a:xfrm>
            <a:off x="7128433" y="6144367"/>
            <a:ext cx="2701600" cy="104000"/>
            <a:chOff x="6727425" y="4608275"/>
            <a:chExt cx="2026200" cy="78000"/>
          </a:xfrm>
        </p:grpSpPr>
        <p:sp>
          <p:nvSpPr>
            <p:cNvPr id="58" name="Google Shape;58;p2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69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e only 1">
  <p:cSld name="Tilte only 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0" name="Google Shape;490;p14"/>
          <p:cNvSpPr/>
          <p:nvPr/>
        </p:nvSpPr>
        <p:spPr>
          <a:xfrm>
            <a:off x="-900" y="5138300"/>
            <a:ext cx="1766400" cy="171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14"/>
          <p:cNvSpPr/>
          <p:nvPr/>
        </p:nvSpPr>
        <p:spPr>
          <a:xfrm>
            <a:off x="-900" y="5583039"/>
            <a:ext cx="1309600" cy="127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4"/>
          <p:cNvSpPr/>
          <p:nvPr/>
        </p:nvSpPr>
        <p:spPr>
          <a:xfrm rot="-5400000">
            <a:off x="10464233" y="4834700"/>
            <a:ext cx="430000" cy="33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3" name="Google Shape;493;p14"/>
          <p:cNvGrpSpPr/>
          <p:nvPr/>
        </p:nvGrpSpPr>
        <p:grpSpPr>
          <a:xfrm>
            <a:off x="7382433" y="6459100"/>
            <a:ext cx="2701600" cy="104000"/>
            <a:chOff x="6727425" y="4608275"/>
            <a:chExt cx="2026200" cy="78000"/>
          </a:xfrm>
        </p:grpSpPr>
        <p:sp>
          <p:nvSpPr>
            <p:cNvPr id="494" name="Google Shape;494;p14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1" name="Google Shape;501;p14"/>
          <p:cNvSpPr/>
          <p:nvPr/>
        </p:nvSpPr>
        <p:spPr>
          <a:xfrm>
            <a:off x="11379667" y="-16"/>
            <a:ext cx="387600" cy="27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14"/>
          <p:cNvSpPr/>
          <p:nvPr/>
        </p:nvSpPr>
        <p:spPr>
          <a:xfrm>
            <a:off x="11796800" y="2722000"/>
            <a:ext cx="395200" cy="39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94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e only 2">
  <p:cSld name="Tilte only 2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5" name="Google Shape;505;p15"/>
          <p:cNvSpPr/>
          <p:nvPr/>
        </p:nvSpPr>
        <p:spPr>
          <a:xfrm rot="5400000">
            <a:off x="-1517533" y="4721667"/>
            <a:ext cx="3870000" cy="39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" name="Google Shape;506;p15"/>
          <p:cNvGrpSpPr/>
          <p:nvPr/>
        </p:nvGrpSpPr>
        <p:grpSpPr>
          <a:xfrm rot="5400000">
            <a:off x="-933333" y="4460600"/>
            <a:ext cx="2701600" cy="104000"/>
            <a:chOff x="6727425" y="4608275"/>
            <a:chExt cx="2026200" cy="78000"/>
          </a:xfrm>
        </p:grpSpPr>
        <p:sp>
          <p:nvSpPr>
            <p:cNvPr id="507" name="Google Shape;507;p15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4" name="Google Shape;514;p15"/>
          <p:cNvSpPr/>
          <p:nvPr/>
        </p:nvSpPr>
        <p:spPr>
          <a:xfrm rot="-5400000">
            <a:off x="8820300" y="4484033"/>
            <a:ext cx="430000" cy="40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15"/>
          <p:cNvSpPr/>
          <p:nvPr/>
        </p:nvSpPr>
        <p:spPr>
          <a:xfrm flipH="1">
            <a:off x="10223167" y="4931733"/>
            <a:ext cx="1978800" cy="1926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15"/>
          <p:cNvSpPr/>
          <p:nvPr/>
        </p:nvSpPr>
        <p:spPr>
          <a:xfrm flipH="1">
            <a:off x="10735167" y="5429893"/>
            <a:ext cx="1466800" cy="1428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7" name="Google Shape;517;p15"/>
          <p:cNvGrpSpPr/>
          <p:nvPr/>
        </p:nvGrpSpPr>
        <p:grpSpPr>
          <a:xfrm>
            <a:off x="5492867" y="6445633"/>
            <a:ext cx="2701600" cy="104000"/>
            <a:chOff x="6727425" y="4608275"/>
            <a:chExt cx="2026200" cy="78000"/>
          </a:xfrm>
        </p:grpSpPr>
        <p:sp>
          <p:nvSpPr>
            <p:cNvPr id="518" name="Google Shape;518;p15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7179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7"/>
          <p:cNvSpPr txBox="1">
            <a:spLocks noGrp="1"/>
          </p:cNvSpPr>
          <p:nvPr>
            <p:ph type="title"/>
          </p:nvPr>
        </p:nvSpPr>
        <p:spPr>
          <a:xfrm>
            <a:off x="4739760" y="4880837"/>
            <a:ext cx="432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17"/>
          <p:cNvSpPr txBox="1">
            <a:spLocks noGrp="1"/>
          </p:cNvSpPr>
          <p:nvPr>
            <p:ph type="title" idx="2"/>
          </p:nvPr>
        </p:nvSpPr>
        <p:spPr>
          <a:xfrm>
            <a:off x="4733196" y="3336677"/>
            <a:ext cx="432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0" name="Google Shape;590;p17"/>
          <p:cNvSpPr txBox="1">
            <a:spLocks noGrp="1"/>
          </p:cNvSpPr>
          <p:nvPr>
            <p:ph type="subTitle" idx="1"/>
          </p:nvPr>
        </p:nvSpPr>
        <p:spPr>
          <a:xfrm>
            <a:off x="4729888" y="2227833"/>
            <a:ext cx="4328000" cy="7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17"/>
          <p:cNvSpPr txBox="1">
            <a:spLocks noGrp="1"/>
          </p:cNvSpPr>
          <p:nvPr>
            <p:ph type="subTitle" idx="3"/>
          </p:nvPr>
        </p:nvSpPr>
        <p:spPr>
          <a:xfrm>
            <a:off x="4726600" y="3772003"/>
            <a:ext cx="4328000" cy="7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17"/>
          <p:cNvSpPr txBox="1">
            <a:spLocks noGrp="1"/>
          </p:cNvSpPr>
          <p:nvPr>
            <p:ph type="title" idx="4"/>
          </p:nvPr>
        </p:nvSpPr>
        <p:spPr>
          <a:xfrm>
            <a:off x="4736469" y="1792500"/>
            <a:ext cx="432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3" name="Google Shape;593;p17"/>
          <p:cNvSpPr txBox="1">
            <a:spLocks noGrp="1"/>
          </p:cNvSpPr>
          <p:nvPr>
            <p:ph type="subTitle" idx="5"/>
          </p:nvPr>
        </p:nvSpPr>
        <p:spPr>
          <a:xfrm>
            <a:off x="4733176" y="5316167"/>
            <a:ext cx="4328000" cy="7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5" name="Google Shape;595;p17"/>
          <p:cNvGrpSpPr/>
          <p:nvPr/>
        </p:nvGrpSpPr>
        <p:grpSpPr>
          <a:xfrm rot="5400000">
            <a:off x="9204634" y="2983051"/>
            <a:ext cx="5321833" cy="891867"/>
            <a:chOff x="2760750" y="-64950"/>
            <a:chExt cx="3991375" cy="668900"/>
          </a:xfrm>
        </p:grpSpPr>
        <p:sp>
          <p:nvSpPr>
            <p:cNvPr id="596" name="Google Shape;596;p17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7" name="Google Shape;617;p17"/>
          <p:cNvSpPr/>
          <p:nvPr/>
        </p:nvSpPr>
        <p:spPr>
          <a:xfrm flipH="1">
            <a:off x="9725567" y="4447200"/>
            <a:ext cx="2476400" cy="2410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654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"/>
          <p:cNvSpPr txBox="1">
            <a:spLocks noGrp="1"/>
          </p:cNvSpPr>
          <p:nvPr>
            <p:ph type="title"/>
          </p:nvPr>
        </p:nvSpPr>
        <p:spPr>
          <a:xfrm>
            <a:off x="8104000" y="4634800"/>
            <a:ext cx="30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0" name="Google Shape;620;p18"/>
          <p:cNvSpPr txBox="1">
            <a:spLocks noGrp="1"/>
          </p:cNvSpPr>
          <p:nvPr>
            <p:ph type="title" idx="2"/>
          </p:nvPr>
        </p:nvSpPr>
        <p:spPr>
          <a:xfrm>
            <a:off x="4571008" y="4634800"/>
            <a:ext cx="30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1" name="Google Shape;621;p18"/>
          <p:cNvSpPr txBox="1">
            <a:spLocks noGrp="1"/>
          </p:cNvSpPr>
          <p:nvPr>
            <p:ph type="subTitle" idx="1"/>
          </p:nvPr>
        </p:nvSpPr>
        <p:spPr>
          <a:xfrm>
            <a:off x="1038000" y="5093633"/>
            <a:ext cx="3050000" cy="9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18"/>
          <p:cNvSpPr txBox="1">
            <a:spLocks noGrp="1"/>
          </p:cNvSpPr>
          <p:nvPr>
            <p:ph type="subTitle" idx="3"/>
          </p:nvPr>
        </p:nvSpPr>
        <p:spPr>
          <a:xfrm>
            <a:off x="4571000" y="5093633"/>
            <a:ext cx="3050000" cy="9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18"/>
          <p:cNvSpPr txBox="1">
            <a:spLocks noGrp="1"/>
          </p:cNvSpPr>
          <p:nvPr>
            <p:ph type="title" idx="4"/>
          </p:nvPr>
        </p:nvSpPr>
        <p:spPr>
          <a:xfrm>
            <a:off x="1038001" y="4634800"/>
            <a:ext cx="30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4" name="Google Shape;624;p18"/>
          <p:cNvSpPr txBox="1">
            <a:spLocks noGrp="1"/>
          </p:cNvSpPr>
          <p:nvPr>
            <p:ph type="subTitle" idx="5"/>
          </p:nvPr>
        </p:nvSpPr>
        <p:spPr>
          <a:xfrm>
            <a:off x="8104000" y="5093633"/>
            <a:ext cx="3050000" cy="9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18"/>
          <p:cNvSpPr/>
          <p:nvPr/>
        </p:nvSpPr>
        <p:spPr>
          <a:xfrm rot="-5400000">
            <a:off x="10637200" y="5081151"/>
            <a:ext cx="387600" cy="272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" name="Google Shape;627;p18"/>
          <p:cNvSpPr/>
          <p:nvPr/>
        </p:nvSpPr>
        <p:spPr>
          <a:xfrm>
            <a:off x="11762000" y="4361333"/>
            <a:ext cx="430000" cy="4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18"/>
          <p:cNvSpPr/>
          <p:nvPr/>
        </p:nvSpPr>
        <p:spPr>
          <a:xfrm>
            <a:off x="11762000" y="4791333"/>
            <a:ext cx="430000" cy="1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9" name="Google Shape;629;p18"/>
          <p:cNvGrpSpPr/>
          <p:nvPr/>
        </p:nvGrpSpPr>
        <p:grpSpPr>
          <a:xfrm>
            <a:off x="7843833" y="6390167"/>
            <a:ext cx="2701600" cy="104000"/>
            <a:chOff x="6727425" y="4608275"/>
            <a:chExt cx="2026200" cy="78000"/>
          </a:xfrm>
        </p:grpSpPr>
        <p:sp>
          <p:nvSpPr>
            <p:cNvPr id="630" name="Google Shape;630;p18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7" name="Google Shape;637;p18"/>
          <p:cNvSpPr/>
          <p:nvPr/>
        </p:nvSpPr>
        <p:spPr>
          <a:xfrm>
            <a:off x="0" y="3378100"/>
            <a:ext cx="430000" cy="348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18"/>
          <p:cNvSpPr/>
          <p:nvPr/>
        </p:nvSpPr>
        <p:spPr>
          <a:xfrm>
            <a:off x="0" y="2108100"/>
            <a:ext cx="786000" cy="1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108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Title and text  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"/>
          <p:cNvSpPr txBox="1">
            <a:spLocks noGrp="1"/>
          </p:cNvSpPr>
          <p:nvPr>
            <p:ph type="subTitle" idx="1"/>
          </p:nvPr>
        </p:nvSpPr>
        <p:spPr>
          <a:xfrm>
            <a:off x="1403251" y="3106033"/>
            <a:ext cx="33060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19"/>
          <p:cNvSpPr/>
          <p:nvPr/>
        </p:nvSpPr>
        <p:spPr>
          <a:xfrm>
            <a:off x="-900" y="444720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3" name="Google Shape;643;p19"/>
          <p:cNvSpPr/>
          <p:nvPr/>
        </p:nvSpPr>
        <p:spPr>
          <a:xfrm rot="-5400000">
            <a:off x="7597800" y="2831733"/>
            <a:ext cx="387600" cy="689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4" name="Google Shape;644;p19"/>
          <p:cNvSpPr/>
          <p:nvPr/>
        </p:nvSpPr>
        <p:spPr>
          <a:xfrm>
            <a:off x="3913133" y="6087533"/>
            <a:ext cx="430000" cy="7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5" name="Google Shape;645;p19"/>
          <p:cNvSpPr/>
          <p:nvPr/>
        </p:nvSpPr>
        <p:spPr>
          <a:xfrm>
            <a:off x="-900" y="5070667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6" name="Google Shape;646;p19"/>
          <p:cNvSpPr/>
          <p:nvPr/>
        </p:nvSpPr>
        <p:spPr>
          <a:xfrm>
            <a:off x="511733" y="5557500"/>
            <a:ext cx="531200" cy="53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47" name="Google Shape;647;p19"/>
          <p:cNvGrpSpPr/>
          <p:nvPr/>
        </p:nvGrpSpPr>
        <p:grpSpPr>
          <a:xfrm rot="5400000">
            <a:off x="10105233" y="4507533"/>
            <a:ext cx="2701600" cy="104000"/>
            <a:chOff x="6727425" y="4608275"/>
            <a:chExt cx="2026200" cy="78000"/>
          </a:xfrm>
        </p:grpSpPr>
        <p:sp>
          <p:nvSpPr>
            <p:cNvPr id="648" name="Google Shape;648;p19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458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0"/>
          <p:cNvSpPr txBox="1">
            <a:spLocks noGrp="1"/>
          </p:cNvSpPr>
          <p:nvPr>
            <p:ph type="ctrTitle"/>
          </p:nvPr>
        </p:nvSpPr>
        <p:spPr>
          <a:xfrm>
            <a:off x="3874900" y="964700"/>
            <a:ext cx="4442400" cy="1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7" name="Google Shape;657;p20"/>
          <p:cNvSpPr txBox="1">
            <a:spLocks noGrp="1"/>
          </p:cNvSpPr>
          <p:nvPr>
            <p:ph type="subTitle" idx="1"/>
          </p:nvPr>
        </p:nvSpPr>
        <p:spPr>
          <a:xfrm>
            <a:off x="3874767" y="2509600"/>
            <a:ext cx="4442400" cy="5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8" name="Google Shape;658;p20"/>
          <p:cNvSpPr txBox="1">
            <a:spLocks noGrp="1"/>
          </p:cNvSpPr>
          <p:nvPr>
            <p:ph type="subTitle" idx="2"/>
          </p:nvPr>
        </p:nvSpPr>
        <p:spPr>
          <a:xfrm>
            <a:off x="3874900" y="3048969"/>
            <a:ext cx="44424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subTitle" idx="3"/>
          </p:nvPr>
        </p:nvSpPr>
        <p:spPr>
          <a:xfrm>
            <a:off x="3955500" y="5554100"/>
            <a:ext cx="4281200" cy="38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0" name="Google Shape;660;p20"/>
          <p:cNvSpPr txBox="1"/>
          <p:nvPr/>
        </p:nvSpPr>
        <p:spPr>
          <a:xfrm>
            <a:off x="2756000" y="4816967"/>
            <a:ext cx="668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CREDITS: This presentation template was created by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and includes icons by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"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and infographics &amp; images by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61" name="Google Shape;661;p20"/>
          <p:cNvGrpSpPr/>
          <p:nvPr/>
        </p:nvGrpSpPr>
        <p:grpSpPr>
          <a:xfrm rot="-5400000">
            <a:off x="-4347900" y="3864900"/>
            <a:ext cx="9499267" cy="891867"/>
            <a:chOff x="-372325" y="-64950"/>
            <a:chExt cx="7124450" cy="668900"/>
          </a:xfrm>
        </p:grpSpPr>
        <p:sp>
          <p:nvSpPr>
            <p:cNvPr id="662" name="Google Shape;662;p20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01" name="Google Shape;701;p20"/>
          <p:cNvSpPr/>
          <p:nvPr/>
        </p:nvSpPr>
        <p:spPr>
          <a:xfrm rot="5400000">
            <a:off x="8977833" y="4935600"/>
            <a:ext cx="3449600" cy="39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0"/>
          <p:cNvSpPr/>
          <p:nvPr/>
        </p:nvSpPr>
        <p:spPr>
          <a:xfrm rot="10800000" flipH="1">
            <a:off x="0" y="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0"/>
          <p:cNvSpPr/>
          <p:nvPr/>
        </p:nvSpPr>
        <p:spPr>
          <a:xfrm>
            <a:off x="11315467" y="0"/>
            <a:ext cx="666800" cy="6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4" name="Google Shape;704;p20"/>
          <p:cNvGrpSpPr/>
          <p:nvPr/>
        </p:nvGrpSpPr>
        <p:grpSpPr>
          <a:xfrm>
            <a:off x="7803417" y="281600"/>
            <a:ext cx="2701600" cy="104000"/>
            <a:chOff x="6727425" y="4608275"/>
            <a:chExt cx="2026200" cy="78000"/>
          </a:xfrm>
        </p:grpSpPr>
        <p:sp>
          <p:nvSpPr>
            <p:cNvPr id="705" name="Google Shape;705;p20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2" name="Google Shape;712;p20"/>
          <p:cNvSpPr/>
          <p:nvPr/>
        </p:nvSpPr>
        <p:spPr>
          <a:xfrm>
            <a:off x="11315467" y="2330800"/>
            <a:ext cx="333600" cy="3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0"/>
          <p:cNvSpPr/>
          <p:nvPr/>
        </p:nvSpPr>
        <p:spPr>
          <a:xfrm rot="10800000" flipH="1">
            <a:off x="0" y="133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3975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21"/>
          <p:cNvGrpSpPr/>
          <p:nvPr/>
        </p:nvGrpSpPr>
        <p:grpSpPr>
          <a:xfrm>
            <a:off x="-496434" y="-86600"/>
            <a:ext cx="9499267" cy="891867"/>
            <a:chOff x="-372325" y="-64950"/>
            <a:chExt cx="7124450" cy="668900"/>
          </a:xfrm>
        </p:grpSpPr>
        <p:sp>
          <p:nvSpPr>
            <p:cNvPr id="716" name="Google Shape;716;p21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5" name="Google Shape;755;p21"/>
          <p:cNvSpPr/>
          <p:nvPr/>
        </p:nvSpPr>
        <p:spPr>
          <a:xfrm>
            <a:off x="11350600" y="12"/>
            <a:ext cx="387600" cy="4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6" name="Google Shape;756;p21"/>
          <p:cNvSpPr/>
          <p:nvPr/>
        </p:nvSpPr>
        <p:spPr>
          <a:xfrm>
            <a:off x="-900" y="444720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7" name="Google Shape;757;p21"/>
          <p:cNvSpPr/>
          <p:nvPr/>
        </p:nvSpPr>
        <p:spPr>
          <a:xfrm>
            <a:off x="-900" y="5070667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8" name="Google Shape;758;p21"/>
          <p:cNvSpPr/>
          <p:nvPr/>
        </p:nvSpPr>
        <p:spPr>
          <a:xfrm>
            <a:off x="758067" y="5821033"/>
            <a:ext cx="500400" cy="5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9" name="Google Shape;759;p21"/>
          <p:cNvGrpSpPr/>
          <p:nvPr/>
        </p:nvGrpSpPr>
        <p:grpSpPr>
          <a:xfrm rot="5400000">
            <a:off x="10193600" y="4791967"/>
            <a:ext cx="2701600" cy="104000"/>
            <a:chOff x="6727425" y="4608275"/>
            <a:chExt cx="2026200" cy="78000"/>
          </a:xfrm>
        </p:grpSpPr>
        <p:sp>
          <p:nvSpPr>
            <p:cNvPr id="760" name="Google Shape;760;p21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638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2"/>
          <p:cNvSpPr/>
          <p:nvPr/>
        </p:nvSpPr>
        <p:spPr>
          <a:xfrm>
            <a:off x="11464300" y="0"/>
            <a:ext cx="430000" cy="37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2"/>
          <p:cNvSpPr/>
          <p:nvPr/>
        </p:nvSpPr>
        <p:spPr>
          <a:xfrm rot="-5400000">
            <a:off x="9909500" y="-1167216"/>
            <a:ext cx="387600" cy="27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70" name="Google Shape;770;p22"/>
          <p:cNvGrpSpPr/>
          <p:nvPr/>
        </p:nvGrpSpPr>
        <p:grpSpPr>
          <a:xfrm>
            <a:off x="-35667" y="0"/>
            <a:ext cx="2476400" cy="2410800"/>
            <a:chOff x="-675" y="51150"/>
            <a:chExt cx="1857300" cy="1808100"/>
          </a:xfrm>
        </p:grpSpPr>
        <p:sp>
          <p:nvSpPr>
            <p:cNvPr id="771" name="Google Shape;771;p22"/>
            <p:cNvSpPr/>
            <p:nvPr/>
          </p:nvSpPr>
          <p:spPr>
            <a:xfrm rot="10800000" flipH="1">
              <a:off x="-675" y="51150"/>
              <a:ext cx="1857300" cy="18081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2"/>
            <p:cNvSpPr/>
            <p:nvPr/>
          </p:nvSpPr>
          <p:spPr>
            <a:xfrm rot="10800000" flipH="1">
              <a:off x="-675" y="51250"/>
              <a:ext cx="1377000" cy="13404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454650" y="488400"/>
              <a:ext cx="466200" cy="46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4" name="Google Shape;774;p22"/>
          <p:cNvGrpSpPr/>
          <p:nvPr/>
        </p:nvGrpSpPr>
        <p:grpSpPr>
          <a:xfrm>
            <a:off x="7128433" y="141800"/>
            <a:ext cx="2701600" cy="104000"/>
            <a:chOff x="6727425" y="4608275"/>
            <a:chExt cx="2026200" cy="78000"/>
          </a:xfrm>
        </p:grpSpPr>
        <p:sp>
          <p:nvSpPr>
            <p:cNvPr id="775" name="Google Shape;775;p22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2" name="Google Shape;782;p22"/>
          <p:cNvGrpSpPr/>
          <p:nvPr/>
        </p:nvGrpSpPr>
        <p:grpSpPr>
          <a:xfrm>
            <a:off x="-496434" y="6002567"/>
            <a:ext cx="9499267" cy="891867"/>
            <a:chOff x="-372325" y="-64950"/>
            <a:chExt cx="7124450" cy="668900"/>
          </a:xfrm>
        </p:grpSpPr>
        <p:sp>
          <p:nvSpPr>
            <p:cNvPr id="783" name="Google Shape;783;p22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585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B9C58D-3F35-4CF0-B329-0E649039C750}"/>
              </a:ext>
            </a:extLst>
          </p:cNvPr>
          <p:cNvSpPr/>
          <p:nvPr userDrawn="1"/>
        </p:nvSpPr>
        <p:spPr>
          <a:xfrm>
            <a:off x="0" y="5369974"/>
            <a:ext cx="12192000" cy="1236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Subtitle 9800"/>
          <p:cNvSpPr>
            <a:spLocks noGrp="1"/>
          </p:cNvSpPr>
          <p:nvPr userDrawn="1">
            <p:ph type="subTitle" idx="1"/>
          </p:nvPr>
        </p:nvSpPr>
        <p:spPr>
          <a:xfrm>
            <a:off x="5521235" y="3302808"/>
            <a:ext cx="5587744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Title 9801"/>
          <p:cNvSpPr>
            <a:spLocks noGrp="1"/>
          </p:cNvSpPr>
          <p:nvPr userDrawn="1">
            <p:ph type="ctrTitle"/>
          </p:nvPr>
        </p:nvSpPr>
        <p:spPr>
          <a:xfrm>
            <a:off x="5521235" y="1799772"/>
            <a:ext cx="5587744" cy="1340216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21235" y="5573396"/>
            <a:ext cx="566612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21235" y="5869667"/>
            <a:ext cx="566612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C5F063-2F38-E842-B09E-EF749C3F4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5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14017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37079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341172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7" name="Picture 6" descr="图片包含 户外艺术系列&#10;&#10;已生成极高可信度的说明">
            <a:extLst>
              <a:ext uri="{FF2B5EF4-FFF2-40B4-BE49-F238E27FC236}">
                <a16:creationId xmlns:a16="http://schemas.microsoft.com/office/drawing/2014/main" id="{66A49C53-CD4F-436E-B735-19DF7A4B9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59" y="834331"/>
            <a:ext cx="583352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1073133" y="1019233"/>
            <a:ext cx="430000" cy="48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5130933" y="3145467"/>
            <a:ext cx="5934800" cy="2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5130933" y="1019233"/>
            <a:ext cx="1630800" cy="163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5130933" y="5295139"/>
            <a:ext cx="5934800" cy="5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 rot="-5400000">
            <a:off x="-4347900" y="3864900"/>
            <a:ext cx="9499267" cy="891867"/>
            <a:chOff x="-372325" y="-64950"/>
            <a:chExt cx="7124450" cy="668900"/>
          </a:xfrm>
        </p:grpSpPr>
        <p:sp>
          <p:nvSpPr>
            <p:cNvPr id="71" name="Google Shape;71;p3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6453267" y="6120000"/>
            <a:ext cx="5748800" cy="39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3"/>
          <p:cNvSpPr/>
          <p:nvPr/>
        </p:nvSpPr>
        <p:spPr>
          <a:xfrm rot="10800000">
            <a:off x="9725567" y="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3"/>
          <p:cNvSpPr/>
          <p:nvPr/>
        </p:nvSpPr>
        <p:spPr>
          <a:xfrm rot="10800000">
            <a:off x="10365967" y="133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3"/>
          <p:cNvSpPr/>
          <p:nvPr/>
        </p:nvSpPr>
        <p:spPr>
          <a:xfrm>
            <a:off x="11110500" y="385733"/>
            <a:ext cx="666800" cy="6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/>
          <p:nvPr/>
        </p:nvSpPr>
        <p:spPr>
          <a:xfrm>
            <a:off x="-44200" y="4447200"/>
            <a:ext cx="2476400" cy="2410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3"/>
          <p:cNvSpPr/>
          <p:nvPr/>
        </p:nvSpPr>
        <p:spPr>
          <a:xfrm>
            <a:off x="-44200" y="5070667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3"/>
          <p:cNvSpPr/>
          <p:nvPr/>
        </p:nvSpPr>
        <p:spPr>
          <a:xfrm>
            <a:off x="0" y="696133"/>
            <a:ext cx="2112000" cy="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7" name="Google Shape;117;p3"/>
          <p:cNvGrpSpPr/>
          <p:nvPr/>
        </p:nvGrpSpPr>
        <p:grpSpPr>
          <a:xfrm>
            <a:off x="6630800" y="6265600"/>
            <a:ext cx="2701600" cy="104000"/>
            <a:chOff x="6727425" y="4608275"/>
            <a:chExt cx="2026200" cy="78000"/>
          </a:xfrm>
        </p:grpSpPr>
        <p:sp>
          <p:nvSpPr>
            <p:cNvPr id="118" name="Google Shape;118;p3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3"/>
          <p:cNvSpPr>
            <a:spLocks noGrp="1"/>
          </p:cNvSpPr>
          <p:nvPr>
            <p:ph type="pic" idx="3"/>
          </p:nvPr>
        </p:nvSpPr>
        <p:spPr>
          <a:xfrm>
            <a:off x="934367" y="1019233"/>
            <a:ext cx="3954800" cy="481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9168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B2F0A348-9E2C-A231-8B1F-9B2FB6EA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14017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CFD10DB3-BB1C-6DC8-0423-84DC15F63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37079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390FF6B-D7CB-0F46-C3BF-4CC1A5AA5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341172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Picture 5" descr="图片包含 户外艺术系列&#10;&#10;已生成极高可信度的说明">
            <a:extLst>
              <a:ext uri="{FF2B5EF4-FFF2-40B4-BE49-F238E27FC236}">
                <a16:creationId xmlns:a16="http://schemas.microsoft.com/office/drawing/2014/main" id="{9BCAA490-FCA5-B148-6282-40C7043F8D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59" y="834331"/>
            <a:ext cx="583352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6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199736-CD3C-4F5F-AC20-C107E879C58F}"/>
              </a:ext>
            </a:extLst>
          </p:cNvPr>
          <p:cNvSpPr/>
          <p:nvPr userDrawn="1"/>
        </p:nvSpPr>
        <p:spPr>
          <a:xfrm>
            <a:off x="3263900" y="0"/>
            <a:ext cx="8928100" cy="6858000"/>
          </a:xfrm>
          <a:prstGeom prst="rect">
            <a:avLst/>
          </a:prstGeom>
          <a:pattFill prst="ltUpDiag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 19"/>
          <p:cNvSpPr>
            <a:spLocks noGrp="1"/>
          </p:cNvSpPr>
          <p:nvPr userDrawn="1">
            <p:ph type="title"/>
          </p:nvPr>
        </p:nvSpPr>
        <p:spPr>
          <a:xfrm>
            <a:off x="3645684" y="228346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idx="1"/>
          </p:nvPr>
        </p:nvSpPr>
        <p:spPr>
          <a:xfrm>
            <a:off x="3646800" y="317881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6" name="Picture 115" descr="图片包含 户外艺术系列&#10;&#10;已生成极高可信度的说明">
            <a:extLst>
              <a:ext uri="{FF2B5EF4-FFF2-40B4-BE49-F238E27FC236}">
                <a16:creationId xmlns:a16="http://schemas.microsoft.com/office/drawing/2014/main" id="{8ADB037D-45E4-4FAF-AE3F-FB9F9A6BC8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59" y="834331"/>
            <a:ext cx="583352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7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61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5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625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title" idx="2"/>
          </p:nvPr>
        </p:nvSpPr>
        <p:spPr>
          <a:xfrm>
            <a:off x="960000" y="3242800"/>
            <a:ext cx="4696400" cy="76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title" idx="3"/>
          </p:nvPr>
        </p:nvSpPr>
        <p:spPr>
          <a:xfrm>
            <a:off x="6535592" y="3242800"/>
            <a:ext cx="4696400" cy="76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960000" y="4109600"/>
            <a:ext cx="4696400" cy="19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4"/>
          </p:nvPr>
        </p:nvSpPr>
        <p:spPr>
          <a:xfrm>
            <a:off x="6535600" y="4109600"/>
            <a:ext cx="4696400" cy="19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8" name="Google Shape;178;p5"/>
          <p:cNvGrpSpPr/>
          <p:nvPr/>
        </p:nvGrpSpPr>
        <p:grpSpPr>
          <a:xfrm>
            <a:off x="-496434" y="6090800"/>
            <a:ext cx="9499267" cy="891867"/>
            <a:chOff x="-372325" y="-64950"/>
            <a:chExt cx="7124450" cy="668900"/>
          </a:xfrm>
        </p:grpSpPr>
        <p:sp>
          <p:nvSpPr>
            <p:cNvPr id="179" name="Google Shape;179;p5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8" name="Google Shape;218;p5"/>
          <p:cNvSpPr/>
          <p:nvPr/>
        </p:nvSpPr>
        <p:spPr>
          <a:xfrm>
            <a:off x="11612467" y="0"/>
            <a:ext cx="430000" cy="34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9" name="Google Shape;219;p5"/>
          <p:cNvGrpSpPr/>
          <p:nvPr/>
        </p:nvGrpSpPr>
        <p:grpSpPr>
          <a:xfrm>
            <a:off x="9173133" y="283300"/>
            <a:ext cx="2701600" cy="104000"/>
            <a:chOff x="6727425" y="4608275"/>
            <a:chExt cx="2026200" cy="78000"/>
          </a:xfrm>
        </p:grpSpPr>
        <p:sp>
          <p:nvSpPr>
            <p:cNvPr id="220" name="Google Shape;220;p5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236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3229933" y="1778467"/>
            <a:ext cx="57328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subTitle" idx="1"/>
          </p:nvPr>
        </p:nvSpPr>
        <p:spPr>
          <a:xfrm>
            <a:off x="2902800" y="3541967"/>
            <a:ext cx="6387200" cy="1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7"/>
          <p:cNvSpPr/>
          <p:nvPr/>
        </p:nvSpPr>
        <p:spPr>
          <a:xfrm rot="-5400000">
            <a:off x="10221867" y="4424967"/>
            <a:ext cx="430000" cy="35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7"/>
          <p:cNvSpPr/>
          <p:nvPr/>
        </p:nvSpPr>
        <p:spPr>
          <a:xfrm>
            <a:off x="11806767" y="3259351"/>
            <a:ext cx="387600" cy="27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0" name="Google Shape;270;p7"/>
          <p:cNvGrpSpPr/>
          <p:nvPr/>
        </p:nvGrpSpPr>
        <p:grpSpPr>
          <a:xfrm>
            <a:off x="-496434" y="-86600"/>
            <a:ext cx="9499267" cy="891867"/>
            <a:chOff x="-372325" y="-64950"/>
            <a:chExt cx="7124450" cy="668900"/>
          </a:xfrm>
        </p:grpSpPr>
        <p:sp>
          <p:nvSpPr>
            <p:cNvPr id="271" name="Google Shape;271;p7"/>
            <p:cNvSpPr/>
            <p:nvPr/>
          </p:nvSpPr>
          <p:spPr>
            <a:xfrm>
              <a:off x="-37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-1971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-223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524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3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02425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67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8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0276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120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37767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5524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7272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8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206072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223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4107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5859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0" name="Google Shape;310;p7"/>
          <p:cNvSpPr/>
          <p:nvPr/>
        </p:nvSpPr>
        <p:spPr>
          <a:xfrm rot="10800000" flipH="1">
            <a:off x="-900" y="0"/>
            <a:ext cx="2476400" cy="2410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7"/>
          <p:cNvSpPr/>
          <p:nvPr/>
        </p:nvSpPr>
        <p:spPr>
          <a:xfrm>
            <a:off x="723300" y="1326507"/>
            <a:ext cx="387600" cy="38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7"/>
          <p:cNvSpPr/>
          <p:nvPr/>
        </p:nvSpPr>
        <p:spPr>
          <a:xfrm rot="10800000" flipH="1">
            <a:off x="-900" y="133"/>
            <a:ext cx="1836000" cy="178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3" name="Google Shape;313;p7"/>
          <p:cNvGrpSpPr/>
          <p:nvPr/>
        </p:nvGrpSpPr>
        <p:grpSpPr>
          <a:xfrm rot="5400000">
            <a:off x="-433700" y="4910967"/>
            <a:ext cx="2701600" cy="104000"/>
            <a:chOff x="6727425" y="4608275"/>
            <a:chExt cx="2026200" cy="78000"/>
          </a:xfrm>
        </p:grpSpPr>
        <p:sp>
          <p:nvSpPr>
            <p:cNvPr id="314" name="Google Shape;314;p7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rot="10800000" flipH="1">
            <a:off x="679367" y="641800"/>
            <a:ext cx="491600" cy="49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2722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"/>
          <p:cNvSpPr txBox="1">
            <a:spLocks noGrp="1"/>
          </p:cNvSpPr>
          <p:nvPr>
            <p:ph type="body" idx="1"/>
          </p:nvPr>
        </p:nvSpPr>
        <p:spPr>
          <a:xfrm>
            <a:off x="960000" y="2094100"/>
            <a:ext cx="5396000" cy="2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SzPts val="800"/>
              <a:buFont typeface="Albert Sans"/>
              <a:buChar char="-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Font typeface="Albert Sans"/>
              <a:buChar char="○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Font typeface="Albert Sans"/>
              <a:buChar char="■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Font typeface="Albert Sans"/>
              <a:buChar char="●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○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■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SzPts val="700"/>
              <a:buFont typeface="Albert Sans"/>
              <a:buChar char="●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SzPts val="700"/>
              <a:buFont typeface="Albert Sans"/>
              <a:buChar char="○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SzPts val="600"/>
              <a:buFont typeface="Albert Sans"/>
              <a:buChar char="■"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8" name="Google Shape;378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9" name="Google Shape;379;p9"/>
          <p:cNvGrpSpPr/>
          <p:nvPr/>
        </p:nvGrpSpPr>
        <p:grpSpPr>
          <a:xfrm rot="5400000">
            <a:off x="9204634" y="4005417"/>
            <a:ext cx="5321833" cy="891867"/>
            <a:chOff x="2760750" y="-64950"/>
            <a:chExt cx="3991375" cy="668900"/>
          </a:xfrm>
        </p:grpSpPr>
        <p:sp>
          <p:nvSpPr>
            <p:cNvPr id="380" name="Google Shape;380;p9"/>
            <p:cNvSpPr/>
            <p:nvPr/>
          </p:nvSpPr>
          <p:spPr>
            <a:xfrm>
              <a:off x="27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293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31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2855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346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635500" y="-64950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38107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39855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414427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31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49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669025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843800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0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19380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36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543800" y="-64950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719050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89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068575" y="-64950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243825" y="-649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0" y="6242267"/>
            <a:ext cx="3549200" cy="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2" name="Google Shape;402;p9"/>
          <p:cNvGrpSpPr/>
          <p:nvPr/>
        </p:nvGrpSpPr>
        <p:grpSpPr>
          <a:xfrm>
            <a:off x="2014700" y="6351867"/>
            <a:ext cx="2701600" cy="104000"/>
            <a:chOff x="6727425" y="4608275"/>
            <a:chExt cx="2026200" cy="78000"/>
          </a:xfrm>
        </p:grpSpPr>
        <p:sp>
          <p:nvSpPr>
            <p:cNvPr id="403" name="Google Shape;403;p9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374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"/>
          <p:cNvSpPr>
            <a:spLocks noGrp="1"/>
          </p:cNvSpPr>
          <p:nvPr>
            <p:ph type="pic" idx="2"/>
          </p:nvPr>
        </p:nvSpPr>
        <p:spPr>
          <a:xfrm>
            <a:off x="-9000" y="4433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10"/>
          <p:cNvSpPr txBox="1">
            <a:spLocks noGrp="1"/>
          </p:cNvSpPr>
          <p:nvPr>
            <p:ph type="body" idx="1"/>
          </p:nvPr>
        </p:nvSpPr>
        <p:spPr>
          <a:xfrm>
            <a:off x="960000" y="5337967"/>
            <a:ext cx="10272000" cy="8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jdhani"/>
              <a:buNone/>
              <a:defRPr sz="5333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5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 txBox="1">
            <a:spLocks noGrp="1"/>
          </p:cNvSpPr>
          <p:nvPr>
            <p:ph type="title" hasCustomPrompt="1"/>
          </p:nvPr>
        </p:nvSpPr>
        <p:spPr>
          <a:xfrm>
            <a:off x="1924000" y="2078933"/>
            <a:ext cx="8344000" cy="1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415" name="Google Shape;415;p11"/>
          <p:cNvSpPr txBox="1">
            <a:spLocks noGrp="1"/>
          </p:cNvSpPr>
          <p:nvPr>
            <p:ph type="subTitle" idx="1"/>
          </p:nvPr>
        </p:nvSpPr>
        <p:spPr>
          <a:xfrm>
            <a:off x="1924000" y="4208300"/>
            <a:ext cx="8344000" cy="56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16" name="Google Shape;416;p11"/>
          <p:cNvGrpSpPr/>
          <p:nvPr/>
        </p:nvGrpSpPr>
        <p:grpSpPr>
          <a:xfrm>
            <a:off x="11310100" y="-438800"/>
            <a:ext cx="891867" cy="7632600"/>
            <a:chOff x="8482575" y="-329100"/>
            <a:chExt cx="668900" cy="5724450"/>
          </a:xfrm>
        </p:grpSpPr>
        <p:sp>
          <p:nvSpPr>
            <p:cNvPr id="417" name="Google Shape;417;p11"/>
            <p:cNvSpPr/>
            <p:nvPr/>
          </p:nvSpPr>
          <p:spPr>
            <a:xfrm rot="-5400000">
              <a:off x="8562875" y="48067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1"/>
            <p:cNvSpPr/>
            <p:nvPr/>
          </p:nvSpPr>
          <p:spPr>
            <a:xfrm rot="-5400000">
              <a:off x="8562875" y="46319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1"/>
            <p:cNvSpPr/>
            <p:nvPr/>
          </p:nvSpPr>
          <p:spPr>
            <a:xfrm rot="-5400000">
              <a:off x="8562863" y="4456738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1"/>
            <p:cNvSpPr/>
            <p:nvPr/>
          </p:nvSpPr>
          <p:spPr>
            <a:xfrm rot="-5400000">
              <a:off x="8562875" y="42819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1"/>
            <p:cNvSpPr/>
            <p:nvPr/>
          </p:nvSpPr>
          <p:spPr>
            <a:xfrm rot="-5400000">
              <a:off x="8562638" y="4106963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1"/>
            <p:cNvSpPr/>
            <p:nvPr/>
          </p:nvSpPr>
          <p:spPr>
            <a:xfrm rot="-5400000">
              <a:off x="8562875" y="39484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1"/>
            <p:cNvSpPr/>
            <p:nvPr/>
          </p:nvSpPr>
          <p:spPr>
            <a:xfrm rot="-5400000">
              <a:off x="8562638" y="3773463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1"/>
            <p:cNvSpPr/>
            <p:nvPr/>
          </p:nvSpPr>
          <p:spPr>
            <a:xfrm rot="-5400000">
              <a:off x="8562875" y="35984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1"/>
            <p:cNvSpPr/>
            <p:nvPr/>
          </p:nvSpPr>
          <p:spPr>
            <a:xfrm rot="-5400000">
              <a:off x="8562863" y="3423688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1"/>
            <p:cNvSpPr/>
            <p:nvPr/>
          </p:nvSpPr>
          <p:spPr>
            <a:xfrm rot="-5400000">
              <a:off x="8562875" y="32484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1"/>
            <p:cNvSpPr/>
            <p:nvPr/>
          </p:nvSpPr>
          <p:spPr>
            <a:xfrm rot="-5400000">
              <a:off x="8562875" y="30736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1"/>
            <p:cNvSpPr/>
            <p:nvPr/>
          </p:nvSpPr>
          <p:spPr>
            <a:xfrm rot="-5400000">
              <a:off x="8562638" y="2898688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1"/>
            <p:cNvSpPr/>
            <p:nvPr/>
          </p:nvSpPr>
          <p:spPr>
            <a:xfrm rot="-5400000">
              <a:off x="8562875" y="27236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1"/>
            <p:cNvSpPr/>
            <p:nvPr/>
          </p:nvSpPr>
          <p:spPr>
            <a:xfrm rot="-5400000">
              <a:off x="8562638" y="2548688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1"/>
            <p:cNvSpPr/>
            <p:nvPr/>
          </p:nvSpPr>
          <p:spPr>
            <a:xfrm rot="-5400000">
              <a:off x="8562875" y="23736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1"/>
            <p:cNvSpPr/>
            <p:nvPr/>
          </p:nvSpPr>
          <p:spPr>
            <a:xfrm rot="-5400000">
              <a:off x="8562625" y="2198675"/>
              <a:ext cx="508800" cy="668900"/>
            </a:xfrm>
            <a:custGeom>
              <a:avLst/>
              <a:gdLst/>
              <a:ahLst/>
              <a:cxnLst/>
              <a:rect l="l" t="t" r="r" b="b"/>
              <a:pathLst>
                <a:path w="2035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1"/>
            <p:cNvSpPr/>
            <p:nvPr/>
          </p:nvSpPr>
          <p:spPr>
            <a:xfrm rot="-5400000">
              <a:off x="8562875" y="20236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7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1"/>
            <p:cNvSpPr/>
            <p:nvPr/>
          </p:nvSpPr>
          <p:spPr>
            <a:xfrm rot="-5400000">
              <a:off x="8562875" y="184890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1"/>
            <p:cNvSpPr/>
            <p:nvPr/>
          </p:nvSpPr>
          <p:spPr>
            <a:xfrm rot="-5400000">
              <a:off x="8562875" y="169015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6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1"/>
            <p:cNvSpPr/>
            <p:nvPr/>
          </p:nvSpPr>
          <p:spPr>
            <a:xfrm rot="-5400000">
              <a:off x="8562863" y="1515388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1"/>
            <p:cNvSpPr/>
            <p:nvPr/>
          </p:nvSpPr>
          <p:spPr>
            <a:xfrm rot="-5400000">
              <a:off x="8562638" y="1340388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5" y="0"/>
                  </a:moveTo>
                  <a:lnTo>
                    <a:pt x="0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1"/>
            <p:cNvSpPr/>
            <p:nvPr/>
          </p:nvSpPr>
          <p:spPr>
            <a:xfrm rot="-5400000">
              <a:off x="8562863" y="1165388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1"/>
            <p:cNvSpPr/>
            <p:nvPr/>
          </p:nvSpPr>
          <p:spPr>
            <a:xfrm rot="-5400000">
              <a:off x="8562638" y="990388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1"/>
            <p:cNvSpPr/>
            <p:nvPr/>
          </p:nvSpPr>
          <p:spPr>
            <a:xfrm rot="-5400000">
              <a:off x="8562875" y="8153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1"/>
            <p:cNvSpPr/>
            <p:nvPr/>
          </p:nvSpPr>
          <p:spPr>
            <a:xfrm rot="-5400000">
              <a:off x="8562875" y="64062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1"/>
            <p:cNvSpPr/>
            <p:nvPr/>
          </p:nvSpPr>
          <p:spPr>
            <a:xfrm rot="-5400000">
              <a:off x="8562875" y="4653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1"/>
            <p:cNvSpPr/>
            <p:nvPr/>
          </p:nvSpPr>
          <p:spPr>
            <a:xfrm rot="-5400000">
              <a:off x="8562863" y="290613"/>
              <a:ext cx="508325" cy="668900"/>
            </a:xfrm>
            <a:custGeom>
              <a:avLst/>
              <a:gdLst/>
              <a:ahLst/>
              <a:cxnLst/>
              <a:rect l="l" t="t" r="r" b="b"/>
              <a:pathLst>
                <a:path w="20333" h="26756" extrusionOk="0">
                  <a:moveTo>
                    <a:pt x="19277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1"/>
            <p:cNvSpPr/>
            <p:nvPr/>
          </p:nvSpPr>
          <p:spPr>
            <a:xfrm rot="-5400000">
              <a:off x="8562875" y="115375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37" y="26756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1"/>
            <p:cNvSpPr/>
            <p:nvPr/>
          </p:nvSpPr>
          <p:spPr>
            <a:xfrm rot="-5400000">
              <a:off x="8562875" y="-5940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1"/>
            <p:cNvSpPr/>
            <p:nvPr/>
          </p:nvSpPr>
          <p:spPr>
            <a:xfrm rot="-5400000">
              <a:off x="8562638" y="-234387"/>
              <a:ext cx="508775" cy="668900"/>
            </a:xfrm>
            <a:custGeom>
              <a:avLst/>
              <a:gdLst/>
              <a:ahLst/>
              <a:cxnLst/>
              <a:rect l="l" t="t" r="r" b="b"/>
              <a:pathLst>
                <a:path w="20351" h="26756" extrusionOk="0">
                  <a:moveTo>
                    <a:pt x="19296" y="0"/>
                  </a:moveTo>
                  <a:lnTo>
                    <a:pt x="1" y="26756"/>
                  </a:lnTo>
                  <a:lnTo>
                    <a:pt x="1056" y="26756"/>
                  </a:lnTo>
                  <a:lnTo>
                    <a:pt x="20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1"/>
            <p:cNvSpPr/>
            <p:nvPr/>
          </p:nvSpPr>
          <p:spPr>
            <a:xfrm rot="-5400000">
              <a:off x="8562875" y="-409400"/>
              <a:ext cx="508300" cy="668900"/>
            </a:xfrm>
            <a:custGeom>
              <a:avLst/>
              <a:gdLst/>
              <a:ahLst/>
              <a:cxnLst/>
              <a:rect l="l" t="t" r="r" b="b"/>
              <a:pathLst>
                <a:path w="20332" h="26756" extrusionOk="0">
                  <a:moveTo>
                    <a:pt x="19276" y="0"/>
                  </a:moveTo>
                  <a:lnTo>
                    <a:pt x="0" y="26756"/>
                  </a:lnTo>
                  <a:lnTo>
                    <a:pt x="1055" y="26756"/>
                  </a:lnTo>
                  <a:lnTo>
                    <a:pt x="2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8" name="Google Shape;448;p11"/>
          <p:cNvSpPr/>
          <p:nvPr/>
        </p:nvSpPr>
        <p:spPr>
          <a:xfrm>
            <a:off x="0" y="696133"/>
            <a:ext cx="3549200" cy="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9" name="Google Shape;449;p11"/>
          <p:cNvSpPr/>
          <p:nvPr/>
        </p:nvSpPr>
        <p:spPr>
          <a:xfrm>
            <a:off x="3549200" y="266133"/>
            <a:ext cx="430000" cy="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0" name="Google Shape;450;p11"/>
          <p:cNvGrpSpPr/>
          <p:nvPr/>
        </p:nvGrpSpPr>
        <p:grpSpPr>
          <a:xfrm>
            <a:off x="621400" y="805733"/>
            <a:ext cx="2701600" cy="104000"/>
            <a:chOff x="6727425" y="4608275"/>
            <a:chExt cx="2026200" cy="78000"/>
          </a:xfrm>
        </p:grpSpPr>
        <p:sp>
          <p:nvSpPr>
            <p:cNvPr id="451" name="Google Shape;451;p11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7580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13DB44-00A7-781A-BBE1-9CFCAAD18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34706"/>
            <a:ext cx="12286099" cy="73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"/>
          </p:nvPr>
        </p:nvSpPr>
        <p:spPr>
          <a:xfrm>
            <a:off x="2636001" y="2074051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3"/>
          </p:nvPr>
        </p:nvSpPr>
        <p:spPr>
          <a:xfrm>
            <a:off x="7627633" y="2074051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"/>
          </p:nvPr>
        </p:nvSpPr>
        <p:spPr>
          <a:xfrm>
            <a:off x="2636000" y="3004817"/>
            <a:ext cx="3218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subTitle" idx="4"/>
          </p:nvPr>
        </p:nvSpPr>
        <p:spPr>
          <a:xfrm>
            <a:off x="7627633" y="3004817"/>
            <a:ext cx="3218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5"/>
          </p:nvPr>
        </p:nvSpPr>
        <p:spPr>
          <a:xfrm>
            <a:off x="2636001" y="4260651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6" name="Google Shape;466;p13"/>
          <p:cNvSpPr txBox="1">
            <a:spLocks noGrp="1"/>
          </p:cNvSpPr>
          <p:nvPr>
            <p:ph type="title" idx="6"/>
          </p:nvPr>
        </p:nvSpPr>
        <p:spPr>
          <a:xfrm>
            <a:off x="7627633" y="4260651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subTitle" idx="7"/>
          </p:nvPr>
        </p:nvSpPr>
        <p:spPr>
          <a:xfrm>
            <a:off x="2636033" y="5191417"/>
            <a:ext cx="3218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8"/>
          </p:nvPr>
        </p:nvSpPr>
        <p:spPr>
          <a:xfrm>
            <a:off x="7627635" y="5191417"/>
            <a:ext cx="32188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9" hasCustomPrompt="1"/>
          </p:nvPr>
        </p:nvSpPr>
        <p:spPr>
          <a:xfrm>
            <a:off x="1345580" y="2360027"/>
            <a:ext cx="10344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13" hasCustomPrompt="1"/>
          </p:nvPr>
        </p:nvSpPr>
        <p:spPr>
          <a:xfrm>
            <a:off x="1345580" y="4546627"/>
            <a:ext cx="10344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337380" y="2360027"/>
            <a:ext cx="10344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title" idx="15" hasCustomPrompt="1"/>
          </p:nvPr>
        </p:nvSpPr>
        <p:spPr>
          <a:xfrm>
            <a:off x="6337380" y="4546627"/>
            <a:ext cx="10344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73" name="Google Shape;473;p13"/>
          <p:cNvSpPr/>
          <p:nvPr/>
        </p:nvSpPr>
        <p:spPr>
          <a:xfrm rot="-5400000">
            <a:off x="10162905" y="4819000"/>
            <a:ext cx="2066400" cy="2011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13"/>
          <p:cNvSpPr/>
          <p:nvPr/>
        </p:nvSpPr>
        <p:spPr>
          <a:xfrm>
            <a:off x="11762000" y="744400"/>
            <a:ext cx="430000" cy="30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13"/>
          <p:cNvSpPr/>
          <p:nvPr/>
        </p:nvSpPr>
        <p:spPr>
          <a:xfrm>
            <a:off x="0" y="2067984"/>
            <a:ext cx="387600" cy="27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13"/>
          <p:cNvSpPr/>
          <p:nvPr/>
        </p:nvSpPr>
        <p:spPr>
          <a:xfrm>
            <a:off x="-3800" y="4791333"/>
            <a:ext cx="816800" cy="39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7" name="Google Shape;477;p13"/>
          <p:cNvGrpSpPr/>
          <p:nvPr/>
        </p:nvGrpSpPr>
        <p:grpSpPr>
          <a:xfrm>
            <a:off x="813000" y="6298233"/>
            <a:ext cx="2701600" cy="104000"/>
            <a:chOff x="6727425" y="4608275"/>
            <a:chExt cx="2026200" cy="78000"/>
          </a:xfrm>
        </p:grpSpPr>
        <p:sp>
          <p:nvSpPr>
            <p:cNvPr id="478" name="Google Shape;478;p13"/>
            <p:cNvSpPr/>
            <p:nvPr/>
          </p:nvSpPr>
          <p:spPr>
            <a:xfrm>
              <a:off x="67274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70521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73768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77015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80262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83509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8675625" y="460827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5" name="Google Shape;485;p13"/>
          <p:cNvSpPr/>
          <p:nvPr/>
        </p:nvSpPr>
        <p:spPr>
          <a:xfrm rot="-5400000">
            <a:off x="10662219" y="5318200"/>
            <a:ext cx="1560400" cy="1519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13"/>
          <p:cNvSpPr/>
          <p:nvPr/>
        </p:nvSpPr>
        <p:spPr>
          <a:xfrm>
            <a:off x="11319000" y="5964633"/>
            <a:ext cx="498800" cy="49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13"/>
          <p:cNvSpPr/>
          <p:nvPr/>
        </p:nvSpPr>
        <p:spPr>
          <a:xfrm>
            <a:off x="11159600" y="0"/>
            <a:ext cx="1032400" cy="7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354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89567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748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4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3" r:id="rId19"/>
    <p:sldLayoutId id="2147483708" r:id="rId20"/>
    <p:sldLayoutId id="2147483709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24" name="Google Shape;824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7035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585/stock+keeping+unit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544/estimation+of+obesity+levels+based+on+eating+habits+and+physical+condition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16/j.dib.2019.104344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97107" y="1813628"/>
            <a:ext cx="3877274" cy="1340216"/>
          </a:xfrm>
        </p:spPr>
        <p:txBody>
          <a:bodyPr>
            <a:normAutofit/>
          </a:bodyPr>
          <a:lstStyle/>
          <a:p>
            <a:r>
              <a:rPr lang="en-US" altLang="zh-CN" sz="32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P1:Obesity Prediction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40615" y="4665140"/>
            <a:ext cx="6596944" cy="296271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Group6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Albert Zeng &amp; Eleanor Ma &amp; Sharifa Esfandiari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471439" y="5059603"/>
            <a:ext cx="5666120" cy="362457"/>
          </a:xfrm>
        </p:spPr>
        <p:txBody>
          <a:bodyPr/>
          <a:lstStyle/>
          <a:p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2023-10-12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E5D118-4641-7ADB-3B40-95D96005C6E2}"/>
              </a:ext>
            </a:extLst>
          </p:cNvPr>
          <p:cNvSpPr txBox="1">
            <a:spLocks/>
          </p:cNvSpPr>
          <p:nvPr/>
        </p:nvSpPr>
        <p:spPr>
          <a:xfrm>
            <a:off x="8057771" y="3440149"/>
            <a:ext cx="4079788" cy="3624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500" b="0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457177" marR="0" lvl="1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914353" marR="0" lvl="2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371531" marR="0" lvl="3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1828709" marR="0" lvl="4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and Deep Learning Project</a:t>
            </a:r>
          </a:p>
        </p:txBody>
      </p:sp>
    </p:spTree>
    <p:extLst>
      <p:ext uri="{BB962C8B-B14F-4D97-AF65-F5344CB8AC3E}">
        <p14:creationId xmlns:p14="http://schemas.microsoft.com/office/powerpoint/2010/main" val="30059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9BA5A3-AE1D-1630-D0C9-810C0B5C8EAD}"/>
              </a:ext>
            </a:extLst>
          </p:cNvPr>
          <p:cNvSpPr txBox="1">
            <a:spLocks/>
          </p:cNvSpPr>
          <p:nvPr/>
        </p:nvSpPr>
        <p:spPr>
          <a:xfrm>
            <a:off x="368215" y="5925221"/>
            <a:ext cx="3489939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 Top 5 Parameters 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4608590" y="5925221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KNN classifier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8516871" y="5925221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C742A-4E48-FA0C-CB0C-BD59FF2E837C}"/>
              </a:ext>
            </a:extLst>
          </p:cNvPr>
          <p:cNvSpPr txBox="1">
            <a:spLocks/>
          </p:cNvSpPr>
          <p:nvPr/>
        </p:nvSpPr>
        <p:spPr>
          <a:xfrm>
            <a:off x="648037" y="1280875"/>
            <a:ext cx="115439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 –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Neighbors</a:t>
            </a:r>
          </a:p>
          <a:p>
            <a:pPr algn="l"/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 </a:t>
            </a:r>
            <a:r>
              <a:rPr lang="pt-BR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n_neighbors = [2,3,4,5]; weights = ['uniform','distance’]; p = [2,1]</a:t>
            </a: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Neighbors Parameters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n_neighbors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=4, weights='uniform', p=1</a:t>
            </a: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05BD9-B9D1-750E-4469-4793CB30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33" y="2829301"/>
            <a:ext cx="5128739" cy="32523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46807A-CA1C-E10A-7E1C-94C46AD4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3573127"/>
            <a:ext cx="3613511" cy="16293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C4DE71-0547-8CA2-973F-BA6A7863A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30" y="3390371"/>
            <a:ext cx="3213262" cy="1994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14B942-EB6C-C222-5B3F-A66D05625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21" y="2908897"/>
            <a:ext cx="3734643" cy="295779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85A23D4-89F7-64E4-B389-A06E1F899173}"/>
              </a:ext>
            </a:extLst>
          </p:cNvPr>
          <p:cNvSpPr txBox="1"/>
          <p:nvPr/>
        </p:nvSpPr>
        <p:spPr>
          <a:xfrm>
            <a:off x="4692812" y="6252340"/>
            <a:ext cx="28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lbert Sans Medium"/>
              </a:rPr>
              <a:t>n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lbert Sans Medium"/>
              </a:rPr>
              <a:t>_n</a:t>
            </a:r>
            <a:r>
              <a:rPr lang="zh-CN" alt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lbert Sans Medium"/>
              </a:rPr>
              <a:t>eighbors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lbert Sans Medium"/>
              </a:rPr>
              <a:t>will try 2,3,4,5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lbert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1CC3E1-2BD5-40F1-5DE2-92690F8F5982}"/>
              </a:ext>
            </a:extLst>
          </p:cNvPr>
          <p:cNvSpPr/>
          <p:nvPr/>
        </p:nvSpPr>
        <p:spPr>
          <a:xfrm>
            <a:off x="368215" y="4371647"/>
            <a:ext cx="3712025" cy="23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2024085" y="6066530"/>
            <a:ext cx="350543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 Gradient Descent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7051646" y="6066530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C742A-4E48-FA0C-CB0C-BD59FF2E837C}"/>
              </a:ext>
            </a:extLst>
          </p:cNvPr>
          <p:cNvSpPr txBox="1">
            <a:spLocks/>
          </p:cNvSpPr>
          <p:nvPr/>
        </p:nvSpPr>
        <p:spPr>
          <a:xfrm>
            <a:off x="648037" y="1280874"/>
            <a:ext cx="11543963" cy="260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4 –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Stochastic Gradient Descent (SGD)</a:t>
            </a: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</a:t>
            </a:r>
            <a:r>
              <a:rPr lang="pt-BR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RandomizedSearchCV Parameters</a:t>
            </a:r>
            <a:r>
              <a:rPr lang="zh-CN" alt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zh-CN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{'penalty': 'elasticnet', 'loss': 'hinge', 'learning_rate': 'adaptive', 'l1_ratio': 0.15, 'eta0': 0.5, 'alpha': 0.0001} 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</a:t>
            </a:r>
            <a:r>
              <a:rPr lang="pt-BR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= [‘hinge’,‘log_loss’,‘modified_</a:t>
            </a:r>
            <a:r>
              <a:rPr lang="en-US" altLang="zh-CN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huber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’,‘perceptron‘]</a:t>
            </a:r>
            <a:r>
              <a:rPr lang="zh-C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penalty =[’l2’,‘l1’,‘elasticnet’,None]</a:t>
            </a:r>
            <a:r>
              <a:rPr lang="zh-C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l1_ratio = [.15,.2,.1,.05]</a:t>
            </a:r>
            <a:r>
              <a:rPr lang="pt-BR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pt-BR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learning_rate = [‘optimal’,‘adaptive’,‘invscaling‘]</a:t>
            </a:r>
            <a:r>
              <a:rPr lang="zh-C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pt-BR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eta0 = [.5,1,10]</a:t>
            </a:r>
            <a:r>
              <a:rPr lang="zh-CN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pt-BR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alpha = [.0001,.001,.00001]</a:t>
            </a:r>
            <a:endParaRPr lang="zh-CN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6E924B-7E1F-CB6C-CC5E-DD7E6857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0" y="4016557"/>
            <a:ext cx="2597283" cy="53342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A94974-0506-E093-A4AA-76DFD71D6FC1}"/>
              </a:ext>
            </a:extLst>
          </p:cNvPr>
          <p:cNvSpPr txBox="1">
            <a:spLocks/>
          </p:cNvSpPr>
          <p:nvPr/>
        </p:nvSpPr>
        <p:spPr>
          <a:xfrm>
            <a:off x="292698" y="5036338"/>
            <a:ext cx="3550927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SGD </a:t>
            </a:r>
            <a:r>
              <a:rPr lang="pt-BR" altLang="zh-CN" sz="18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RandomizedSearchCV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08D51F-AE84-C40A-B284-13D465D2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88" y="3578384"/>
            <a:ext cx="3543482" cy="140977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31A355-93FB-CE75-9F66-92C4521F28F8}"/>
              </a:ext>
            </a:extLst>
          </p:cNvPr>
          <p:cNvSpPr txBox="1">
            <a:spLocks/>
          </p:cNvSpPr>
          <p:nvPr/>
        </p:nvSpPr>
        <p:spPr>
          <a:xfrm>
            <a:off x="4446257" y="5036338"/>
            <a:ext cx="2571345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SGD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param1,2,3</a:t>
            </a:r>
            <a:r>
              <a:rPr lang="pt-BR" altLang="zh-CN" sz="18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0979077-B68C-B527-4548-32568E17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16" y="3594260"/>
            <a:ext cx="3473629" cy="137802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5D48F10-0C9D-6CED-02E6-9B46BE71A4E2}"/>
              </a:ext>
            </a:extLst>
          </p:cNvPr>
          <p:cNvSpPr txBox="1">
            <a:spLocks/>
          </p:cNvSpPr>
          <p:nvPr/>
        </p:nvSpPr>
        <p:spPr>
          <a:xfrm>
            <a:off x="8611558" y="5036338"/>
            <a:ext cx="2571345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SGD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param4,5,6</a:t>
            </a:r>
            <a:r>
              <a:rPr lang="pt-BR" altLang="zh-CN" sz="18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C6B814-75D4-9D5F-95ED-C59127B9F9BD}"/>
              </a:ext>
            </a:extLst>
          </p:cNvPr>
          <p:cNvSpPr/>
          <p:nvPr/>
        </p:nvSpPr>
        <p:spPr>
          <a:xfrm>
            <a:off x="3904795" y="3798136"/>
            <a:ext cx="3642273" cy="221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6523D-7339-BDD7-E78E-64AF9581CAE8}"/>
              </a:ext>
            </a:extLst>
          </p:cNvPr>
          <p:cNvSpPr/>
          <p:nvPr/>
        </p:nvSpPr>
        <p:spPr>
          <a:xfrm>
            <a:off x="8076093" y="3798136"/>
            <a:ext cx="3642273" cy="221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8310E85-988D-9844-A17A-80F4D16C2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54" y="3220812"/>
            <a:ext cx="3550927" cy="27961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205F2F4-63AD-B80D-5BFA-F8144F55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90" y="3552049"/>
            <a:ext cx="3372023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3" grpId="0"/>
      <p:bldP spid="19" grpId="0"/>
      <p:bldP spid="22" grpId="0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9BA5A3-AE1D-1630-D0C9-810C0B5C8EAD}"/>
              </a:ext>
            </a:extLst>
          </p:cNvPr>
          <p:cNvSpPr txBox="1">
            <a:spLocks/>
          </p:cNvSpPr>
          <p:nvPr/>
        </p:nvSpPr>
        <p:spPr>
          <a:xfrm>
            <a:off x="767063" y="6009923"/>
            <a:ext cx="3505434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 Top 5 Parameters 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4458599" y="6005002"/>
            <a:ext cx="350543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Classifier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8498698" y="6005002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C742A-4E48-FA0C-CB0C-BD59FF2E837C}"/>
              </a:ext>
            </a:extLst>
          </p:cNvPr>
          <p:cNvSpPr txBox="1">
            <a:spLocks/>
          </p:cNvSpPr>
          <p:nvPr/>
        </p:nvSpPr>
        <p:spPr>
          <a:xfrm>
            <a:off x="648037" y="1280875"/>
            <a:ext cx="115439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5 –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Classifier</a:t>
            </a:r>
          </a:p>
          <a:p>
            <a:pPr algn="l"/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 </a:t>
            </a:r>
            <a:r>
              <a:rPr lang="pt-BR" altLang="zh-CN" sz="18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criterion = ['gini','entropy','log_loss‘]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pt-BR" altLang="zh-CN" sz="18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class_weights = [None,'balanced’]; max_depth = [4,5,6]</a:t>
            </a: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Classifier parameters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criterion=‘</a:t>
            </a:r>
            <a:r>
              <a:rPr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gini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</a:t>
            </a:r>
            <a:r>
              <a:rPr lang="en-US" altLang="zh-CN" sz="20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=6</a:t>
            </a: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2325B9-5727-0DA8-31E9-6317AC311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1" y="2965941"/>
            <a:ext cx="5039257" cy="290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4B10FF-43F6-EDD9-0535-DC42E29436BB}"/>
              </a:ext>
            </a:extLst>
          </p:cNvPr>
          <p:cNvSpPr txBox="1"/>
          <p:nvPr/>
        </p:nvSpPr>
        <p:spPr>
          <a:xfrm>
            <a:off x="4649853" y="6252340"/>
            <a:ext cx="28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lbert Sans Medium"/>
              </a:rPr>
              <a:t>will try 4,5,6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lbert Sans Mediu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C30EBA-9691-F9B3-D658-E8C0BBF4A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2" y="3694383"/>
            <a:ext cx="3511730" cy="13589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A77DB8-1415-4CC8-8EA2-A2A0AF367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08" y="3303838"/>
            <a:ext cx="3372023" cy="21400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05603D-765B-F6BD-199A-8BA1E6FB9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19" y="2804569"/>
            <a:ext cx="4111049" cy="313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8F6D1F-C2ED-1839-6F68-B3C0C2F41F87}"/>
              </a:ext>
            </a:extLst>
          </p:cNvPr>
          <p:cNvSpPr/>
          <p:nvPr/>
        </p:nvSpPr>
        <p:spPr>
          <a:xfrm>
            <a:off x="529300" y="3903949"/>
            <a:ext cx="3642273" cy="221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848195" y="6220896"/>
            <a:ext cx="2920039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Result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5454123" y="6220896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C742A-4E48-FA0C-CB0C-BD59FF2E837C}"/>
              </a:ext>
            </a:extLst>
          </p:cNvPr>
          <p:cNvSpPr txBox="1">
            <a:spLocks/>
          </p:cNvSpPr>
          <p:nvPr/>
        </p:nvSpPr>
        <p:spPr>
          <a:xfrm>
            <a:off x="648038" y="1256327"/>
            <a:ext cx="11368038" cy="21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6 –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altLang="zh-CN" sz="2000" b="1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</a:t>
            </a:r>
            <a:r>
              <a:rPr lang="pt-BR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RandomizedSearchCV Parameters</a:t>
            </a:r>
            <a:r>
              <a:rPr lang="zh-CN" alt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':[100,90,80], 'criterion':['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gini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','entropy','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log_loss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'], 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':[None,20,40,60], 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max_leaf_nodes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':[None,10,20,30], 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min_samples_split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':[5,8,10], 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max_features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':['sqrt',3,5,6]}</a:t>
            </a:r>
            <a:endParaRPr lang="pt-BR" altLang="zh-CN" sz="18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=90, criterion='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gini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 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=60, 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max_features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=3, 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min_samples_split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=5</a:t>
            </a: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DB3C28-1D85-7761-9785-66D06D61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56" y="3465822"/>
            <a:ext cx="3583584" cy="25976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777604-7EC2-D567-757E-BB8C9D31B5F8}"/>
              </a:ext>
            </a:extLst>
          </p:cNvPr>
          <p:cNvSpPr txBox="1"/>
          <p:nvPr/>
        </p:nvSpPr>
        <p:spPr>
          <a:xfrm>
            <a:off x="3166297" y="6081881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/>
              </a:rPr>
              <a:t>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here is a consistent pattern of having higher test score than train score. This indicates an underfit and hyperparameter will be tuned to avoid this.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A15AD4-8132-36DB-59E0-CE304C25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2" y="3591546"/>
            <a:ext cx="3744984" cy="23951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27AD6A-0CFA-D244-67A1-FDFB3C59E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59" y="3338480"/>
            <a:ext cx="3839903" cy="290126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2355F31-02CF-0790-A11C-550D58AB4AAA}"/>
              </a:ext>
            </a:extLst>
          </p:cNvPr>
          <p:cNvSpPr txBox="1">
            <a:spLocks/>
          </p:cNvSpPr>
          <p:nvPr/>
        </p:nvSpPr>
        <p:spPr>
          <a:xfrm>
            <a:off x="9235515" y="6220896"/>
            <a:ext cx="2805544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Importance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AF61F35-7B7A-3985-4265-85293AB78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77" y="3101562"/>
            <a:ext cx="1936152" cy="32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BAF4D3-893D-A898-5D22-9D3F2EE33AC9}"/>
              </a:ext>
            </a:extLst>
          </p:cNvPr>
          <p:cNvSpPr txBox="1">
            <a:spLocks/>
          </p:cNvSpPr>
          <p:nvPr/>
        </p:nvSpPr>
        <p:spPr>
          <a:xfrm>
            <a:off x="950792" y="3571846"/>
            <a:ext cx="10924134" cy="320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ROC-AUC score we can conclude that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6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the Random Forest method was the best model for this prediction, with a ROC-AUC score of 0.98 and F1 score of 0.92.</a:t>
            </a:r>
          </a:p>
          <a:p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 model 6 is also the most time-consuming model, spending 0.15 seconds on fitting and predicting,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30 times slower than logistic/SGD/DT models</a:t>
            </a:r>
            <a:endParaRPr lang="en-US" altLang="zh-CN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second best performing model is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KNN method, with a ROC-AUC score of 0.94  and F1 score of 0.91. It is also more time-consuming compared to other models.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B4F4D3-2CEF-4DFA-8E22-6DB1ECD9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13" y="1221652"/>
            <a:ext cx="5095689" cy="2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58C84B-308F-67A5-E5A3-95821DDD983A}"/>
              </a:ext>
            </a:extLst>
          </p:cNvPr>
          <p:cNvSpPr txBox="1">
            <a:spLocks/>
          </p:cNvSpPr>
          <p:nvPr/>
        </p:nvSpPr>
        <p:spPr>
          <a:xfrm>
            <a:off x="447994" y="1357313"/>
            <a:ext cx="11635587" cy="213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goal of the project is to correctly identify either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normal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obese groups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threshold of the binary classification can be adjusted for each case: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identify all the normal groups with 99% recall rate, the threshold can be set to 0.8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identify all the obese groups with 99% recall rate, the threshold can be set to 0.3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EA148-F205-F518-393D-9CD3379C9749}"/>
              </a:ext>
            </a:extLst>
          </p:cNvPr>
          <p:cNvSpPr txBox="1"/>
          <p:nvPr/>
        </p:nvSpPr>
        <p:spPr>
          <a:xfrm>
            <a:off x="1806056" y="5494292"/>
            <a:ext cx="2805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effectLst/>
                <a:latin typeface="Helvetica Neue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at 0.8: </a:t>
            </a:r>
          </a:p>
          <a:p>
            <a:pPr algn="ctr"/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0-normal with 99% recall rate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lbert Sans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CCAC41-6BDE-0528-AB04-BF907081F6A6}"/>
              </a:ext>
            </a:extLst>
          </p:cNvPr>
          <p:cNvSpPr txBox="1"/>
          <p:nvPr/>
        </p:nvSpPr>
        <p:spPr>
          <a:xfrm>
            <a:off x="7214715" y="5494292"/>
            <a:ext cx="2805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effectLst/>
                <a:latin typeface="Helvetica Neue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at 0.3: </a:t>
            </a:r>
          </a:p>
          <a:p>
            <a:pPr algn="ctr"/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1-obese with 99% recall rate</a:t>
            </a:r>
            <a:endParaRPr lang="en-US" altLang="zh-CN" sz="1800" dirty="0">
              <a:solidFill>
                <a:srgbClr val="2C435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EC4810-8442-9AC1-4AB9-DB551BB5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" y="3223239"/>
            <a:ext cx="4256770" cy="21362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F5B8BB-2CB9-31B9-368B-3EA2705B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1" y="3219432"/>
            <a:ext cx="4428110" cy="2136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EF1673-4BF8-8F14-E06A-EB5785A48666}"/>
              </a:ext>
            </a:extLst>
          </p:cNvPr>
          <p:cNvSpPr/>
          <p:nvPr/>
        </p:nvSpPr>
        <p:spPr>
          <a:xfrm>
            <a:off x="1067963" y="4873079"/>
            <a:ext cx="921381" cy="208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B53BA-A8A8-AB82-A7B7-C9C44A623B82}"/>
              </a:ext>
            </a:extLst>
          </p:cNvPr>
          <p:cNvSpPr/>
          <p:nvPr/>
        </p:nvSpPr>
        <p:spPr>
          <a:xfrm>
            <a:off x="6403421" y="5081550"/>
            <a:ext cx="921381" cy="2286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F2B31F-A930-B4B7-CF35-BFEB72B88E62}"/>
              </a:ext>
            </a:extLst>
          </p:cNvPr>
          <p:cNvSpPr txBox="1">
            <a:spLocks/>
          </p:cNvSpPr>
          <p:nvPr/>
        </p:nvSpPr>
        <p:spPr>
          <a:xfrm>
            <a:off x="807034" y="1259424"/>
            <a:ext cx="6293374" cy="535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predict whether an individual is normal or overweight/obese based on the individual’s health-related attributes, while not knowing the weight of the individual.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constructed was using the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ensemble method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F1 score of 0.92</a:t>
            </a:r>
          </a:p>
          <a:p>
            <a:pPr marL="15240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0.85 recall score on the normal class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0.95 recall score on overweight/obese class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five most important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related to obesity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1. Consumption of food between meals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2. Age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3. Family history with overweight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4. Physical activity frequency</a:t>
            </a:r>
          </a:p>
          <a:p>
            <a:pPr marL="152400" indent="0">
              <a:buNone/>
            </a:pP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5. Number of main meals</a:t>
            </a:r>
          </a:p>
          <a:p>
            <a:pPr marL="15240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AACC4751-5E30-5251-168B-D1987B21C17E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Conclusion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631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10">
            <a:extLst>
              <a:ext uri="{FF2B5EF4-FFF2-40B4-BE49-F238E27FC236}">
                <a16:creationId xmlns:a16="http://schemas.microsoft.com/office/drawing/2014/main" id="{9245C7DF-2641-4B2C-AFAB-1D54DBDAF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66F7AE5A-D620-FF2A-CF55-1A5AB4AE2C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77F8D8B-A14B-A66A-E4F3-F5A1CF09C8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AAB4AAA-849C-B736-FB84-3AF3DF1CE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6E4BE05-57AF-B86A-E41F-53EFFF13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34891E-BACC-81EF-D2AB-6137A4133DD0}"/>
              </a:ext>
            </a:extLst>
          </p:cNvPr>
          <p:cNvSpPr txBox="1">
            <a:spLocks/>
          </p:cNvSpPr>
          <p:nvPr/>
        </p:nvSpPr>
        <p:spPr>
          <a:xfrm>
            <a:off x="1708848" y="1352493"/>
            <a:ext cx="8414640" cy="411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sz="2800" dirty="0">
                <a:solidFill>
                  <a:srgbClr val="2C43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Analysis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lustering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787F1FB-27F6-BAB9-A83B-198BD6884E41}"/>
              </a:ext>
            </a:extLst>
          </p:cNvPr>
          <p:cNvSpPr txBox="1">
            <a:spLocks/>
          </p:cNvSpPr>
          <p:nvPr/>
        </p:nvSpPr>
        <p:spPr>
          <a:xfrm>
            <a:off x="950913" y="348182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AGENDA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46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F2B31F-A930-B4B7-CF35-BFEB72B88E62}"/>
              </a:ext>
            </a:extLst>
          </p:cNvPr>
          <p:cNvSpPr txBox="1">
            <a:spLocks/>
          </p:cNvSpPr>
          <p:nvPr/>
        </p:nvSpPr>
        <p:spPr>
          <a:xfrm>
            <a:off x="807034" y="1504901"/>
            <a:ext cx="6279566" cy="446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Segmentation: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 products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(SKUs) into meaningful clusters based on attributes, including unit price, expiration date, outbound metrics, and pallet-related features. This segmentation will reveal natural groupings and enable a deeper understanding of product behavior within the inventory.</a:t>
            </a:r>
          </a:p>
          <a:p>
            <a:pPr algn="l"/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Pattern and Behavior Analysis: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distinct clusters,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uncover patterns and behaviors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products.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decision-making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 related to marketing strategies,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management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pricing, and sales strategy, ultimately leading to more informed and data-driven business strategies.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AACC4751-5E30-5251-168B-D1987B21C17E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Objectives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72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B18E0-26EB-534F-0A46-EB390EC3BD3E}"/>
              </a:ext>
            </a:extLst>
          </p:cNvPr>
          <p:cNvSpPr txBox="1">
            <a:spLocks/>
          </p:cNvSpPr>
          <p:nvPr/>
        </p:nvSpPr>
        <p:spPr>
          <a:xfrm>
            <a:off x="1708848" y="1340560"/>
            <a:ext cx="8414640" cy="422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sz="2800" dirty="0">
                <a:solidFill>
                  <a:srgbClr val="2C43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Analysis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 for Model Training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133D099-CBF5-5C83-7D35-F61E7984DFCF}"/>
              </a:ext>
            </a:extLst>
          </p:cNvPr>
          <p:cNvSpPr txBox="1">
            <a:spLocks/>
          </p:cNvSpPr>
          <p:nvPr/>
        </p:nvSpPr>
        <p:spPr>
          <a:xfrm>
            <a:off x="950913" y="348182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AGENDA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29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Data Source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96A6CC9-D9D5-6CDC-7862-3989194F3BFC}"/>
              </a:ext>
            </a:extLst>
          </p:cNvPr>
          <p:cNvGraphicFramePr>
            <a:graphicFrameLocks noGrp="1"/>
          </p:cNvGraphicFramePr>
          <p:nvPr/>
        </p:nvGraphicFramePr>
        <p:xfrm>
          <a:off x="5619750" y="1357313"/>
          <a:ext cx="5945744" cy="45274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7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925">
                <a:tc>
                  <a:txBody>
                    <a:bodyPr/>
                    <a:lstStyle/>
                    <a:p>
                      <a:r>
                        <a:rPr lang="en-CA" sz="2000" b="1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Columns</a:t>
                      </a:r>
                    </a:p>
                  </a:txBody>
                  <a:tcPr marL="58379" marR="83398" marT="16680" marB="125097" anchor="b"/>
                </a:tc>
                <a:tc>
                  <a:txBody>
                    <a:bodyPr/>
                    <a:lstStyle/>
                    <a:p>
                      <a:r>
                        <a:rPr lang="en-CA" sz="2000" b="1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8379" marR="83398" marT="16680" marB="125097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ID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Unique identifier for each product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Unitprice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unit price in euro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4249859917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Expire date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shelf-life days of the product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Outbound number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Number of orders on this product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Total outbound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Number of pallets sold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Pal </a:t>
                      </a:r>
                      <a:r>
                        <a:rPr lang="en-US" altLang="zh-CN" sz="1600" b="1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grossweight</a:t>
                      </a:r>
                      <a:endParaRPr lang="en-CA" altLang="zh-CN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Gross weight of a fully-loaded pallet in kg</a:t>
                      </a:r>
                      <a:endParaRPr lang="en-CA" altLang="zh-CN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Pal height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Height of a fully-loaded pallet in cm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69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Units per pal</a:t>
                      </a:r>
                      <a:endParaRPr lang="en-CA" sz="16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number of units of the product on a pallet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332701031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6F3054C-69FF-2388-7204-880C705D1D95}"/>
              </a:ext>
            </a:extLst>
          </p:cNvPr>
          <p:cNvSpPr txBox="1"/>
          <p:nvPr/>
        </p:nvSpPr>
        <p:spPr>
          <a:xfrm>
            <a:off x="475457" y="1675825"/>
            <a:ext cx="497531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  <a:sym typeface="Rajdhani"/>
              </a:rPr>
              <a:t>Data downloaded from UCI:</a:t>
            </a:r>
          </a:p>
          <a:p>
            <a:br>
              <a:rPr lang="en-US" altLang="zh-CN" sz="16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</a:br>
            <a:r>
              <a:rPr lang="en-US" altLang="zh-CN" sz="1600" i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https://archive.ics.uci.edu/dataset/585/stock+keeping+units</a:t>
            </a:r>
            <a:br>
              <a:rPr lang="en-US" altLang="zh-CN" sz="16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</a:br>
            <a:endParaRPr lang="en-US" altLang="zh-CN" sz="16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jdhani"/>
            </a:endParaRPr>
          </a:p>
          <a:p>
            <a:endParaRPr lang="en-US" altLang="zh-CN" sz="16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jdhan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  <a:t>2279 </a:t>
            </a: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  <a:sym typeface="Rajdhani"/>
              </a:rPr>
              <a:t>rows and 8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dk1"/>
              </a:solidFill>
              <a:latin typeface="Calibri" panose="020F0502020204030204" pitchFamily="34" charset="0"/>
              <a:ea typeface="等线" panose="02010600030101010101" pitchFamily="2" charset="-122"/>
              <a:sym typeface="Rajdhan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  <a:sym typeface="Rajdhani"/>
              </a:rPr>
              <a:t>Various features related to </a:t>
            </a: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inventory management that can be utilized by a classical ABC analysis. The dataset is gathered for the period 2017-02-06 to 2018-02-13.</a:t>
            </a:r>
            <a:endParaRPr lang="zh-CN" altLang="en-US" sz="2000" dirty="0">
              <a:solidFill>
                <a:schemeClr val="dk1"/>
              </a:solidFill>
              <a:latin typeface="Calibri" panose="020F0502020204030204" pitchFamily="34" charset="0"/>
              <a:ea typeface="等线" panose="02010600030101010101" pitchFamily="2" charset="-122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74745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5E013A-D766-A361-CA31-F9A454241185}"/>
              </a:ext>
            </a:extLst>
          </p:cNvPr>
          <p:cNvSpPr txBox="1">
            <a:spLocks/>
          </p:cNvSpPr>
          <p:nvPr/>
        </p:nvSpPr>
        <p:spPr>
          <a:xfrm>
            <a:off x="1273276" y="4391425"/>
            <a:ext cx="10442474" cy="23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zh-CN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basic</a:t>
            </a:r>
            <a:r>
              <a:rPr lang="zh-CN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data,</a:t>
            </a:r>
            <a:r>
              <a:rPr lang="en-US" altLang="zh-CN" sz="32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Cleaning and Transformation, including “0 duplicated” “0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“Sales = '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Unitprice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* 'Units per pal'* 'Total outbound’”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,Log transformation on Sales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“Outbound number into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Avg_Order_Pal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'Total outbound'/ 'Outbound number’”, the high correlation between Outbound number and Total outbound. After converting, the new feature correlation with Total outbound was dropped to 0.07 from 0.86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on data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1EE64D-33E3-665F-6AB2-0042E43E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99" y="1525852"/>
            <a:ext cx="3870951" cy="3070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F8453-FFBD-8F33-EB3E-164E156D7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09" y="1924849"/>
            <a:ext cx="4294292" cy="227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61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286A6D-5C83-AD1C-7855-D19483608884}"/>
              </a:ext>
            </a:extLst>
          </p:cNvPr>
          <p:cNvSpPr txBox="1">
            <a:spLocks/>
          </p:cNvSpPr>
          <p:nvPr/>
        </p:nvSpPr>
        <p:spPr>
          <a:xfrm>
            <a:off x="950792" y="4832232"/>
            <a:ext cx="10237908" cy="20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Elbow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K-Mean++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not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a good diminishing return point in WCSS 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Silhoutte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score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there is a local maximum at 3 and 5 clusters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cluster seems to be the better options here as the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Silhoutte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score would be higher and WCSS would be lower, but in terms of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reducing complexity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business understanding,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was chosen to be the number of clusters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1B2E-25D0-6D53-F6E8-C13F8B0DC254}"/>
              </a:ext>
            </a:extLst>
          </p:cNvPr>
          <p:cNvSpPr txBox="1">
            <a:spLocks/>
          </p:cNvSpPr>
          <p:nvPr/>
        </p:nvSpPr>
        <p:spPr>
          <a:xfrm>
            <a:off x="648037" y="1280875"/>
            <a:ext cx="11543963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Trying different ways to find a suitable cluster</a:t>
            </a:r>
          </a:p>
          <a:p>
            <a:pPr algn="l"/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1 –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Elbow; </a:t>
            </a:r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2 –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K-Mean++;</a:t>
            </a:r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3 –</a:t>
            </a:r>
            <a:r>
              <a:rPr lang="en-US" altLang="zh-CN" sz="20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Silhoutte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FC8FD-8FCC-B6EC-ECA6-12279018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1" y="2222301"/>
            <a:ext cx="3276000" cy="2488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C6D9CE-ABA9-9477-8B4C-A31D16F9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55" y="2228596"/>
            <a:ext cx="3276000" cy="24761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5CD480-19AE-3A56-BC2A-584CFE09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59" y="2198493"/>
            <a:ext cx="3276000" cy="25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286A6D-5C83-AD1C-7855-D19483608884}"/>
              </a:ext>
            </a:extLst>
          </p:cNvPr>
          <p:cNvSpPr txBox="1">
            <a:spLocks/>
          </p:cNvSpPr>
          <p:nvPr/>
        </p:nvSpPr>
        <p:spPr>
          <a:xfrm>
            <a:off x="950792" y="5606932"/>
            <a:ext cx="10237908" cy="115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silhouette coefficient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value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0.3245 can still be acceptable 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 2 dimensions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clear 3 clusters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 explained variance Ratio is 0.4379,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 reducing the dimensionality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1B2E-25D0-6D53-F6E8-C13F8B0DC254}"/>
              </a:ext>
            </a:extLst>
          </p:cNvPr>
          <p:cNvSpPr txBox="1">
            <a:spLocks/>
          </p:cNvSpPr>
          <p:nvPr/>
        </p:nvSpPr>
        <p:spPr>
          <a:xfrm>
            <a:off x="648037" y="1280875"/>
            <a:ext cx="11543963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Confirm the validity of the cluster</a:t>
            </a:r>
          </a:p>
          <a:p>
            <a:pPr algn="l"/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1 –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silhouette coefficient; </a:t>
            </a:r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2 –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 2 dimensions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22FBF6-758F-DB44-47E5-94C5375B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177449"/>
            <a:ext cx="3911600" cy="32119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98574E-909C-377A-4F54-67841AB4D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9" y="2177449"/>
            <a:ext cx="4857872" cy="32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AE8B72-1B9F-31B1-1658-CAA7EBC9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" y="1455588"/>
            <a:ext cx="4024309" cy="12572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F54B3-25FD-1E59-3E72-59086D17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" y="2712795"/>
            <a:ext cx="4024309" cy="12447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2DA525-FCA3-7F6D-1094-872F394790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/>
          <a:stretch/>
        </p:blipFill>
        <p:spPr>
          <a:xfrm>
            <a:off x="657067" y="3957523"/>
            <a:ext cx="4024309" cy="12476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99D77D-E37A-927B-79A0-37D4797B9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/>
          <a:stretch/>
        </p:blipFill>
        <p:spPr>
          <a:xfrm>
            <a:off x="657065" y="5174109"/>
            <a:ext cx="4024309" cy="127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BC697-B99D-C71F-E9ED-4B2680AB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154" y="1455588"/>
            <a:ext cx="3949903" cy="223531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C28B42-020B-374D-59BD-283615DD1ED2}"/>
              </a:ext>
            </a:extLst>
          </p:cNvPr>
          <p:cNvSpPr txBox="1">
            <a:spLocks/>
          </p:cNvSpPr>
          <p:nvPr/>
        </p:nvSpPr>
        <p:spPr>
          <a:xfrm>
            <a:off x="5320285" y="4024710"/>
            <a:ext cx="5504074" cy="18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Kruskal-Wallis Test performed against Group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features show independence relationship with Group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FE1D1-602F-6D12-B441-506865135757}"/>
              </a:ext>
            </a:extLst>
          </p:cNvPr>
          <p:cNvGrpSpPr/>
          <p:nvPr/>
        </p:nvGrpSpPr>
        <p:grpSpPr>
          <a:xfrm>
            <a:off x="5030197" y="89084"/>
            <a:ext cx="6944242" cy="6679832"/>
            <a:chOff x="5030197" y="89084"/>
            <a:chExt cx="6944242" cy="66798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717A0FA-1D3E-7D5B-344F-CF56EA60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197" y="89084"/>
              <a:ext cx="6944242" cy="6679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4F1AD3-31FE-51EE-1C59-D2C24102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18527" y="2617589"/>
              <a:ext cx="755912" cy="1151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5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FE51-FB39-604B-CB77-58A3E8F43DB2}"/>
              </a:ext>
            </a:extLst>
          </p:cNvPr>
          <p:cNvSpPr txBox="1">
            <a:spLocks/>
          </p:cNvSpPr>
          <p:nvPr/>
        </p:nvSpPr>
        <p:spPr>
          <a:xfrm>
            <a:off x="729057" y="5280787"/>
            <a:ext cx="11062893" cy="131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algn="l"/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grouping was based on total 8 different attributes of the products. Some clear trends can be seen from the grouping: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0 -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sales value, high outbound per product, high expire date, low unit price, 66 products in this group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1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high sales value, low outbound per product, high expire date, high unit price, 1347 products in this group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2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low sales value, low outbound per product, low expire date, low unit price, 866 products in this group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247625-1ABC-32A4-AA46-FE63B109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66" y="784421"/>
            <a:ext cx="6951443" cy="22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2EE0D0-B1F4-B5C1-DE9A-0A1D6107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65" y="2967975"/>
            <a:ext cx="6951444" cy="22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F6DCB1F-7DF4-162C-65B0-AFAD4817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2" y="1460860"/>
            <a:ext cx="36004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F2B31F-A930-B4B7-CF35-BFEB72B88E62}"/>
              </a:ext>
            </a:extLst>
          </p:cNvPr>
          <p:cNvSpPr txBox="1">
            <a:spLocks/>
          </p:cNvSpPr>
          <p:nvPr/>
        </p:nvSpPr>
        <p:spPr>
          <a:xfrm>
            <a:off x="807034" y="1259424"/>
            <a:ext cx="6552616" cy="535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products were assigned into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different clustering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groups, using handling and turnover features that are essential in an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classical ABC inventory analysis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This segmentation provides a foundation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tailored marketing strategies and product offerings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0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similar to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A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category in ABC analysis, where a few products contributes to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proportion of sales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turnover rate.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tend to purchase these products in larger quantities and may be interested in bulk or wholesale deals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1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similar to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B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category, where most of the products fall into and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contribute to some proportion of sales.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Customers for these products are likely to be price-sensitive and prefer lower-priced items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2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similar to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C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category, where the products are not contributing much to sales and have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usage in general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conclusion, leveraging clustering analysis enables us to drive data-informed decisions that align with customer preferences, enhancing marketing, customer experiences, and inventory management for overall project success.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AACC4751-5E30-5251-168B-D1987B21C17E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Conclusion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67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90592" y="2162740"/>
            <a:ext cx="5426076" cy="1621509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</a:t>
            </a:r>
            <a:b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57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F2B31F-A930-B4B7-CF35-BFEB72B88E62}"/>
              </a:ext>
            </a:extLst>
          </p:cNvPr>
          <p:cNvSpPr txBox="1">
            <a:spLocks/>
          </p:cNvSpPr>
          <p:nvPr/>
        </p:nvSpPr>
        <p:spPr>
          <a:xfrm>
            <a:off x="757938" y="1198055"/>
            <a:ext cx="6656608" cy="4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Problem: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Health Assessment and Risk Prediction, Obesity and related health issues pose significant risks to individuals.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identification and intervention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lead to better health outcomes and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healthcare costs.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Problem: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Weight 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choose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appropriate machine learning algorithms for weight classification, use the dataset, and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hyperparameters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model performance.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 cross-validation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assess model robustness and generalization. Finally 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model performance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various metrics such as accuracy, precision, recall, F1-score, and ROC-AUC. Analyze ROC-AUC curves and precision-recall curves to understand model behavior and trade-offs.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AACC4751-5E30-5251-168B-D1987B21C17E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Objectives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1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</a:rPr>
              <a:t>Data Source</a:t>
            </a:r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96A6CC9-D9D5-6CDC-7862-3989194F3BFC}"/>
              </a:ext>
            </a:extLst>
          </p:cNvPr>
          <p:cNvGraphicFramePr>
            <a:graphicFrameLocks noGrp="1"/>
          </p:cNvGraphicFramePr>
          <p:nvPr/>
        </p:nvGraphicFramePr>
        <p:xfrm>
          <a:off x="5647664" y="742319"/>
          <a:ext cx="6325452" cy="57750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6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70">
                <a:tc>
                  <a:txBody>
                    <a:bodyPr/>
                    <a:lstStyle/>
                    <a:p>
                      <a:r>
                        <a:rPr lang="en-CA" sz="2000" b="1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Columns</a:t>
                      </a:r>
                    </a:p>
                  </a:txBody>
                  <a:tcPr marL="58379" marR="83398" marT="16680" marB="125097" anchor="b"/>
                </a:tc>
                <a:tc>
                  <a:txBody>
                    <a:bodyPr/>
                    <a:lstStyle/>
                    <a:p>
                      <a:r>
                        <a:rPr lang="en-CA" sz="2000" b="1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8379" marR="83398" marT="16680" marB="125097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Gender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1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</a:t>
                      </a: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gender of the individual (e.g., Male or Female)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Age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age of the individual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4249859917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Height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height of the individual in meters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Weight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The weight of the individual in kilograms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77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family_history_with_overweight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Indicates whether there is a family history of overweight (e.g., yes or no)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NCP (Number of Main Meals per Day) </a:t>
                      </a:r>
                      <a:endParaRPr lang="en-CA" altLang="zh-CN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Indicates the number of main meals the individual consumes per day</a:t>
                      </a:r>
                      <a:endParaRPr lang="en-CA" altLang="zh-CN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77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CAEC (Consumption of Food Between Meals)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Indicates the consumption of food between meals (e.g., Always, Frequently, Sometimes, or No)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986139467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SMOKE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Indicates whether the individual smokes (e.g., yes or no)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3000217362"/>
                  </a:ext>
                </a:extLst>
              </a:tr>
              <a:tr h="54977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FAF (Physical Activity Frequency)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Indicates the frequency of physical activity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645168614"/>
                  </a:ext>
                </a:extLst>
              </a:tr>
              <a:tr h="549775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MTRANS (Mode of Transportation)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Indicates the mode of transportation used by the individual (e.g., Walking, Public Transportation, etc.).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541077985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NObeyesdad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(Obesity Level)</a:t>
                      </a:r>
                      <a:endParaRPr lang="en-CA" sz="14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en-US" altLang="zh-CN" sz="12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Indicates the obesity level of the individual</a:t>
                      </a:r>
                      <a:endParaRPr lang="en-CA" sz="12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…</a:t>
                      </a:r>
                    </a:p>
                  </a:txBody>
                  <a:tcPr marL="58379" marR="83398" marT="16680" marB="125097"/>
                </a:tc>
                <a:tc>
                  <a:txBody>
                    <a:bodyPr/>
                    <a:lstStyle/>
                    <a:p>
                      <a:pPr marR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400" b="1" i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…</a:t>
                      </a:r>
                    </a:p>
                  </a:txBody>
                  <a:tcPr marL="58379" marR="83398" marT="16680" marB="125097"/>
                </a:tc>
                <a:extLst>
                  <a:ext uri="{0D108BD9-81ED-4DB2-BD59-A6C34878D82A}">
                    <a16:rowId xmlns:a16="http://schemas.microsoft.com/office/drawing/2014/main" val="73038564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6F3054C-69FF-2388-7204-880C705D1D95}"/>
              </a:ext>
            </a:extLst>
          </p:cNvPr>
          <p:cNvSpPr txBox="1"/>
          <p:nvPr/>
        </p:nvSpPr>
        <p:spPr>
          <a:xfrm>
            <a:off x="475457" y="1675825"/>
            <a:ext cx="497531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  <a:sym typeface="Rajdhani"/>
              </a:rPr>
              <a:t>Data downloaded from UCI:</a:t>
            </a:r>
          </a:p>
          <a:p>
            <a:br>
              <a:rPr lang="en-US" altLang="zh-CN" sz="16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</a:br>
            <a:r>
              <a:rPr lang="en-US" altLang="zh-CN" sz="1600" b="0" i="0" u="sng" dirty="0">
                <a:solidFill>
                  <a:srgbClr val="296EAA"/>
                </a:solidFill>
                <a:effectLst/>
                <a:latin typeface="Helvetica Neue"/>
                <a:hlinkClick r:id="rId2"/>
              </a:rPr>
              <a:t>https://archive.ics.uci.edu/dataset/544/estimation+of+obesity+levels+based+on+eating+habits+and+physical+condition</a:t>
            </a:r>
            <a:br>
              <a:rPr lang="en-US" altLang="zh-CN" sz="16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</a:br>
            <a:endParaRPr lang="en-US" altLang="zh-CN" sz="16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jdhani"/>
            </a:endParaRPr>
          </a:p>
          <a:p>
            <a:endParaRPr lang="en-US" altLang="zh-CN" sz="16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jdhan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jdhani"/>
              </a:rPr>
              <a:t>2111 </a:t>
            </a: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  <a:sym typeface="Rajdhani"/>
              </a:rPr>
              <a:t>rows and 17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dk1"/>
              </a:solidFill>
              <a:latin typeface="Calibri" panose="020F0502020204030204" pitchFamily="34" charset="0"/>
              <a:ea typeface="等线" panose="02010600030101010101" pitchFamily="2" charset="-122"/>
              <a:sym typeface="Rajdhan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Various features related to obesity characteristics, including physical and health related information about the sample individuals.</a:t>
            </a:r>
            <a:endParaRPr lang="zh-CN" altLang="en-US" sz="2000" dirty="0">
              <a:solidFill>
                <a:schemeClr val="dk1"/>
              </a:solidFill>
              <a:latin typeface="Calibri" panose="020F0502020204030204" pitchFamily="34" charset="0"/>
              <a:ea typeface="等线" panose="02010600030101010101" pitchFamily="2" charset="-122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04027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Modifications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5E013A-D766-A361-CA31-F9A454241185}"/>
              </a:ext>
            </a:extLst>
          </p:cNvPr>
          <p:cNvSpPr txBox="1">
            <a:spLocks/>
          </p:cNvSpPr>
          <p:nvPr/>
        </p:nvSpPr>
        <p:spPr>
          <a:xfrm>
            <a:off x="950792" y="1357313"/>
            <a:ext cx="4352807" cy="540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original target variable “</a:t>
            </a:r>
            <a:r>
              <a:rPr lang="en-US" altLang="zh-C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NObeyesdad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has 7 categories</a:t>
            </a: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 are defined by calculating BMI*:</a:t>
            </a:r>
          </a:p>
          <a:p>
            <a:pPr marL="152400" indent="0">
              <a:buNone/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BMI = Weight / Height^2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“Weight” feature will be removed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Recategorize target classes into “Normal” class and “Overweight/Obese” class</a:t>
            </a:r>
          </a:p>
          <a:p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Chi-Square Test against target:</a:t>
            </a: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“SMOKE” is not correlated with the target variable at a 0.01 significant level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“SMOKE” feature will be removed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altLang="zh-C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b="0" i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https://doi.org/10.1016/j.dib.2019.104344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CD9F6-B782-E870-4CDD-7ABC8C74F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115" y="1326561"/>
            <a:ext cx="3026510" cy="2679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15FB6F-6086-AC23-8569-47A18738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42" y="1631765"/>
            <a:ext cx="3046973" cy="2069148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C9F23C84-7758-DE05-79B4-26479A789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02" y="4156035"/>
            <a:ext cx="5187313" cy="24099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915BCB9-EBF1-59FF-25A7-E9B8955C9027}"/>
              </a:ext>
            </a:extLst>
          </p:cNvPr>
          <p:cNvSpPr/>
          <p:nvPr/>
        </p:nvSpPr>
        <p:spPr>
          <a:xfrm>
            <a:off x="8344709" y="2287773"/>
            <a:ext cx="480950" cy="712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5E013A-D766-A361-CA31-F9A454241185}"/>
              </a:ext>
            </a:extLst>
          </p:cNvPr>
          <p:cNvSpPr txBox="1">
            <a:spLocks/>
          </p:cNvSpPr>
          <p:nvPr/>
        </p:nvSpPr>
        <p:spPr>
          <a:xfrm>
            <a:off x="665786" y="5771407"/>
            <a:ext cx="4446542" cy="87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correlation between weight (removed) and target variable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6CB562-3700-C6CA-8CE5-716334A7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692233"/>
            <a:ext cx="5009183" cy="39405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634AB3-C991-2017-3870-F9B76633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19" y="320634"/>
            <a:ext cx="6825293" cy="6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48C3E-E6FC-9801-A68B-39B549EB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0967" y="3151261"/>
            <a:ext cx="908160" cy="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</a:t>
            </a:r>
            <a:r>
              <a:rPr lang="en-US" altLang="zh-CN" sz="32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Model Training</a:t>
            </a:r>
          </a:p>
        </p:txBody>
      </p:sp>
      <p:sp>
        <p:nvSpPr>
          <p:cNvPr id="6" name="圆角矩形 108">
            <a:extLst>
              <a:ext uri="{FF2B5EF4-FFF2-40B4-BE49-F238E27FC236}">
                <a16:creationId xmlns:a16="http://schemas.microsoft.com/office/drawing/2014/main" id="{B070B2DD-AEB9-DF31-8C44-2C94DC8FCFCE}"/>
              </a:ext>
            </a:extLst>
          </p:cNvPr>
          <p:cNvSpPr/>
          <p:nvPr/>
        </p:nvSpPr>
        <p:spPr>
          <a:xfrm>
            <a:off x="810277" y="1517786"/>
            <a:ext cx="2160000" cy="702551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</p:txBody>
      </p:sp>
      <p:sp>
        <p:nvSpPr>
          <p:cNvPr id="12" name="圆角矩形 108">
            <a:extLst>
              <a:ext uri="{FF2B5EF4-FFF2-40B4-BE49-F238E27FC236}">
                <a16:creationId xmlns:a16="http://schemas.microsoft.com/office/drawing/2014/main" id="{6A066672-E805-84E5-87DA-3A0D927D5C62}"/>
              </a:ext>
            </a:extLst>
          </p:cNvPr>
          <p:cNvSpPr/>
          <p:nvPr/>
        </p:nvSpPr>
        <p:spPr>
          <a:xfrm>
            <a:off x="6756053" y="1517782"/>
            <a:ext cx="2160000" cy="702551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</a:t>
            </a:r>
          </a:p>
        </p:txBody>
      </p:sp>
      <p:sp>
        <p:nvSpPr>
          <p:cNvPr id="13" name="圆角矩形 108">
            <a:extLst>
              <a:ext uri="{FF2B5EF4-FFF2-40B4-BE49-F238E27FC236}">
                <a16:creationId xmlns:a16="http://schemas.microsoft.com/office/drawing/2014/main" id="{0A00CFBF-FDBB-16BF-E043-D06E5E5C5734}"/>
              </a:ext>
            </a:extLst>
          </p:cNvPr>
          <p:cNvSpPr/>
          <p:nvPr/>
        </p:nvSpPr>
        <p:spPr>
          <a:xfrm>
            <a:off x="3502192" y="1517782"/>
            <a:ext cx="2734734" cy="702551"/>
          </a:xfrm>
          <a:prstGeom prst="roundRect">
            <a:avLst>
              <a:gd name="adj" fmla="val 50000"/>
            </a:avLst>
          </a:prstGeom>
          <a:solidFill>
            <a:srgbClr val="BFD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Training and Testing 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529790-E614-527A-2D73-62FE4DED56B2}"/>
              </a:ext>
            </a:extLst>
          </p:cNvPr>
          <p:cNvSpPr txBox="1">
            <a:spLocks/>
          </p:cNvSpPr>
          <p:nvPr/>
        </p:nvSpPr>
        <p:spPr>
          <a:xfrm>
            <a:off x="435077" y="2356049"/>
            <a:ext cx="2811925" cy="381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columns ‘Weight’ and ‘SMOKE’</a:t>
            </a:r>
          </a:p>
          <a:p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numeric labels to columns 'Gender', ‘</a:t>
            </a:r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family_history_with_overweight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'FAVC‘, 'SCC’, 'CAEC’, 'CALC’</a:t>
            </a: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 column ’MTRANS’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E2FD3D-294A-7CA9-83C7-AEA6DCD3EF24}"/>
              </a:ext>
            </a:extLst>
          </p:cNvPr>
          <p:cNvSpPr txBox="1">
            <a:spLocks/>
          </p:cNvSpPr>
          <p:nvPr/>
        </p:nvSpPr>
        <p:spPr>
          <a:xfrm>
            <a:off x="6393052" y="2350714"/>
            <a:ext cx="2651874" cy="425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MinMaxScaler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on X, most of the variables are either discrete or between a small range</a:t>
            </a: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Scaled data only used by some models (DT, RF use unscaled data)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2C03441-803C-2A34-8F4A-8C148B694314}"/>
              </a:ext>
            </a:extLst>
          </p:cNvPr>
          <p:cNvSpPr txBox="1">
            <a:spLocks/>
          </p:cNvSpPr>
          <p:nvPr/>
        </p:nvSpPr>
        <p:spPr>
          <a:xfrm>
            <a:off x="3414064" y="2350711"/>
            <a:ext cx="2811925" cy="334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0.25 test set proportion</a:t>
            </a:r>
          </a:p>
          <a:p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altLang="zh-C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Nobeyesdad</a:t>
            </a:r>
            <a:r>
              <a:rPr lang="zh-CN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imbalanced target</a:t>
            </a:r>
            <a:r>
              <a:rPr lang="zh-CN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stratify=y</a:t>
            </a:r>
          </a:p>
          <a:p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1E2A6F5-FB69-FBD8-F6CD-A33F0E6DCB02}"/>
              </a:ext>
            </a:extLst>
          </p:cNvPr>
          <p:cNvSpPr/>
          <p:nvPr/>
        </p:nvSpPr>
        <p:spPr>
          <a:xfrm>
            <a:off x="2971407" y="1780483"/>
            <a:ext cx="514960" cy="18833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6D0F4B3-C381-3752-366F-7607F9EF1509}"/>
              </a:ext>
            </a:extLst>
          </p:cNvPr>
          <p:cNvSpPr/>
          <p:nvPr/>
        </p:nvSpPr>
        <p:spPr>
          <a:xfrm>
            <a:off x="6245053" y="1780480"/>
            <a:ext cx="502873" cy="1771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08">
            <a:extLst>
              <a:ext uri="{FF2B5EF4-FFF2-40B4-BE49-F238E27FC236}">
                <a16:creationId xmlns:a16="http://schemas.microsoft.com/office/drawing/2014/main" id="{89DC61F6-066D-1F71-DC6E-7B36DE9EC833}"/>
              </a:ext>
            </a:extLst>
          </p:cNvPr>
          <p:cNvSpPr/>
          <p:nvPr/>
        </p:nvSpPr>
        <p:spPr>
          <a:xfrm>
            <a:off x="9466244" y="1517782"/>
            <a:ext cx="2160000" cy="702551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F98B-BB13-01F9-23F8-14DB7B985099}"/>
              </a:ext>
            </a:extLst>
          </p:cNvPr>
          <p:cNvSpPr txBox="1">
            <a:spLocks/>
          </p:cNvSpPr>
          <p:nvPr/>
        </p:nvSpPr>
        <p:spPr>
          <a:xfrm>
            <a:off x="9007433" y="2350713"/>
            <a:ext cx="2811925" cy="298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find there are no extreme outliers.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14F29D0A-CD99-3782-F225-2209C47A1A5D}"/>
              </a:ext>
            </a:extLst>
          </p:cNvPr>
          <p:cNvSpPr/>
          <p:nvPr/>
        </p:nvSpPr>
        <p:spPr>
          <a:xfrm>
            <a:off x="8920092" y="1752598"/>
            <a:ext cx="517267" cy="2050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/>
      <p:bldP spid="16" grpId="0"/>
      <p:bldP spid="17" grpId="0"/>
      <p:bldP spid="19" grpId="0" animBg="1"/>
      <p:bldP spid="20" grpId="0" animBg="1"/>
      <p:bldP spid="2" grpId="0" animBg="1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BAF4D3-893D-A898-5D22-9D3F2EE33AC9}"/>
              </a:ext>
            </a:extLst>
          </p:cNvPr>
          <p:cNvSpPr txBox="1">
            <a:spLocks/>
          </p:cNvSpPr>
          <p:nvPr/>
        </p:nvSpPr>
        <p:spPr>
          <a:xfrm>
            <a:off x="648037" y="1280875"/>
            <a:ext cx="11543963" cy="2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algn="l"/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 –</a:t>
            </a:r>
            <a:r>
              <a:rPr lang="en-US" altLang="zh-CN" sz="2000" b="1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LogisticRegression</a:t>
            </a:r>
            <a:endParaRPr lang="en-US" altLang="zh-CN" sz="2000" b="1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 solver = ['lbfgs','liblinear’; 'liblinear’]; penalty = ['l2','l1','l2’];</a:t>
            </a:r>
          </a:p>
          <a:p>
            <a:pPr marL="152400" indent="0" algn="l">
              <a:buNone/>
            </a:pPr>
            <a:r>
              <a:rPr lang="pt-BR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= [.01,.1,1,10,100]; class_weight = [None,'balanced’]</a:t>
            </a: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LogisticRegression P</a:t>
            </a:r>
            <a:r>
              <a:rPr lang="en-US" altLang="zh-CN" sz="20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arameters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solver='</a:t>
            </a:r>
            <a:r>
              <a:rPr lang="en-US" altLang="zh-CN" sz="20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liblinear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penalty='l1', C=0.1, </a:t>
            </a:r>
            <a:r>
              <a:rPr lang="en-US" altLang="zh-CN" sz="20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class_weight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='balanced’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evaluating the hyperparameters, we prioritize f1 score over accuracy because the target classes are imbalanced.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FB5440-22E2-AEA5-D09E-65D3CE70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92" y="3799001"/>
            <a:ext cx="3330438" cy="2000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7B1083-E90C-CD7A-026A-B275B2E64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4" y="4084919"/>
            <a:ext cx="3797495" cy="14288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9BA5A3-AE1D-1630-D0C9-810C0B5C8EAD}"/>
              </a:ext>
            </a:extLst>
          </p:cNvPr>
          <p:cNvSpPr txBox="1">
            <a:spLocks/>
          </p:cNvSpPr>
          <p:nvPr/>
        </p:nvSpPr>
        <p:spPr>
          <a:xfrm>
            <a:off x="739142" y="6152290"/>
            <a:ext cx="3169339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LR Top 5 Parameters 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4746840" y="6152290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LogisticRegression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8511451" y="6152290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B0125-D558-88D9-546A-5FB32A297B52}"/>
              </a:ext>
            </a:extLst>
          </p:cNvPr>
          <p:cNvSpPr/>
          <p:nvPr/>
        </p:nvSpPr>
        <p:spPr>
          <a:xfrm>
            <a:off x="371260" y="4310743"/>
            <a:ext cx="3939483" cy="226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78A67E-2099-99D0-9028-35205635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381" y="3252168"/>
            <a:ext cx="3647682" cy="29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3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1A69B-6752-890E-1FC8-1FE58380B3C7}"/>
              </a:ext>
            </a:extLst>
          </p:cNvPr>
          <p:cNvSpPr txBox="1">
            <a:spLocks/>
          </p:cNvSpPr>
          <p:nvPr/>
        </p:nvSpPr>
        <p:spPr>
          <a:xfrm>
            <a:off x="950792" y="593725"/>
            <a:ext cx="10290175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Model Performance</a:t>
            </a:r>
          </a:p>
          <a:p>
            <a:endParaRPr lang="zh-CN" altLang="en-US" sz="3200" dirty="0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9BA5A3-AE1D-1630-D0C9-810C0B5C8EAD}"/>
              </a:ext>
            </a:extLst>
          </p:cNvPr>
          <p:cNvSpPr txBox="1">
            <a:spLocks/>
          </p:cNvSpPr>
          <p:nvPr/>
        </p:nvSpPr>
        <p:spPr>
          <a:xfrm>
            <a:off x="616037" y="6005002"/>
            <a:ext cx="3415548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 Top 5 Parameters Result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F3CB55-E2F0-9359-5E73-FF8DD2C148DB}"/>
              </a:ext>
            </a:extLst>
          </p:cNvPr>
          <p:cNvSpPr txBox="1">
            <a:spLocks/>
          </p:cNvSpPr>
          <p:nvPr/>
        </p:nvSpPr>
        <p:spPr>
          <a:xfrm>
            <a:off x="4654983" y="6005002"/>
            <a:ext cx="350543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pt-BR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LogisticRegression with PCA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38B8E-3B14-62DD-E23A-6AEE0DC67740}"/>
              </a:ext>
            </a:extLst>
          </p:cNvPr>
          <p:cNvSpPr txBox="1">
            <a:spLocks/>
          </p:cNvSpPr>
          <p:nvPr/>
        </p:nvSpPr>
        <p:spPr>
          <a:xfrm>
            <a:off x="8531354" y="6005002"/>
            <a:ext cx="2805543" cy="5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152400" indent="0"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curve and AUC score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5B559A-D256-D17C-102B-AF77555F9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1" y="3622678"/>
            <a:ext cx="3886400" cy="13907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C742A-4E48-FA0C-CB0C-BD59FF2E837C}"/>
              </a:ext>
            </a:extLst>
          </p:cNvPr>
          <p:cNvSpPr txBox="1">
            <a:spLocks/>
          </p:cNvSpPr>
          <p:nvPr/>
        </p:nvSpPr>
        <p:spPr>
          <a:xfrm>
            <a:off x="648038" y="1280875"/>
            <a:ext cx="11368038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en-US" altLang="zh-CN" sz="2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2 – </a:t>
            </a:r>
            <a:r>
              <a:rPr lang="en-US" altLang="zh-CN" sz="20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LogisticRegression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PCA</a:t>
            </a:r>
            <a:r>
              <a:rPr lang="zh-CN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12 features</a:t>
            </a:r>
            <a:endParaRPr lang="en-US" altLang="zh-CN" sz="2000" b="1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 solver = ['lbfgs','liblinear’; 'liblinear’]; penalty = ['l2','l1','l2’];</a:t>
            </a:r>
          </a:p>
          <a:p>
            <a:pPr marL="152400" indent="0" algn="l">
              <a:buNone/>
            </a:pPr>
            <a:r>
              <a:rPr lang="pt-BR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pt-BR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= [.01,.1,1,10,100]; class_weight = [None,'balanced’]</a:t>
            </a:r>
          </a:p>
          <a:p>
            <a:r>
              <a:rPr lang="pt-BR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LogisticRegression with PCA Parameters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solver='</a:t>
            </a:r>
            <a:r>
              <a:rPr lang="en-US" altLang="zh-CN" sz="20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liblinear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penalty='l1', C=10, </a:t>
            </a:r>
            <a:r>
              <a:rPr lang="en-US" altLang="zh-CN" sz="20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class_weight</a:t>
            </a:r>
            <a:r>
              <a:rPr lang="en-US" altLang="zh-CN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='balanced'</a:t>
            </a:r>
            <a:endParaRPr lang="pt-BR" altLang="zh-CN" sz="20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C43E5E-7FFF-5370-51F3-9321B08D5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13" y="2981752"/>
            <a:ext cx="3667024" cy="28655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24B9D6-A1D0-130F-9853-0D3DB551D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50" y="3317863"/>
            <a:ext cx="3359323" cy="2000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516BFB-5520-1347-D5E4-92DCD43203D9}"/>
              </a:ext>
            </a:extLst>
          </p:cNvPr>
          <p:cNvSpPr/>
          <p:nvPr/>
        </p:nvSpPr>
        <p:spPr>
          <a:xfrm>
            <a:off x="331920" y="3816511"/>
            <a:ext cx="3939483" cy="226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031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ibility">
  <a:themeElements>
    <a:clrScheme name="Simple Light">
      <a:dk1>
        <a:srgbClr val="2C4358"/>
      </a:dk1>
      <a:lt1>
        <a:srgbClr val="FFFDFA"/>
      </a:lt1>
      <a:dk2>
        <a:srgbClr val="ECE8D4"/>
      </a:dk2>
      <a:lt2>
        <a:srgbClr val="C7D6D1"/>
      </a:lt2>
      <a:accent1>
        <a:srgbClr val="A89C6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C4358"/>
      </a:hlink>
      <a:folHlink>
        <a:srgbClr val="0097A7"/>
      </a:folHlink>
    </a:clrScheme>
    <a:fontScheme name="fon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" id="{808B4B51-1C66-44FA-B49C-30B460516CC6}" vid="{3A2B6479-8F9E-42D2-AB53-5BD686C84C35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Accessibility</Template>
  <TotalTime>4373</TotalTime>
  <Words>2279</Words>
  <Application>Microsoft Office PowerPoint</Application>
  <PresentationFormat>Widescreen</PresentationFormat>
  <Paragraphs>232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Helvetica Neue</vt:lpstr>
      <vt:lpstr>Proxima Nova</vt:lpstr>
      <vt:lpstr>Proxima Nova Semibold</vt:lpstr>
      <vt:lpstr>Rajdhani</vt:lpstr>
      <vt:lpstr>Rajdhani Medium</vt:lpstr>
      <vt:lpstr>Albert Sans</vt:lpstr>
      <vt:lpstr>Albert Sans Medium</vt:lpstr>
      <vt:lpstr>Arial</vt:lpstr>
      <vt:lpstr>Calibri</vt:lpstr>
      <vt:lpstr>Open Sans</vt:lpstr>
      <vt:lpstr>Wingdings</vt:lpstr>
      <vt:lpstr>Accessibility</vt:lpstr>
      <vt:lpstr>Slidesgo Final Pages</vt:lpstr>
      <vt:lpstr>P1:Obesity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Zeng Albert</dc:creator>
  <cp:lastModifiedBy>Zeng Albert</cp:lastModifiedBy>
  <cp:revision>57</cp:revision>
  <dcterms:created xsi:type="dcterms:W3CDTF">2023-08-28T05:06:28Z</dcterms:created>
  <dcterms:modified xsi:type="dcterms:W3CDTF">2023-10-12T15:11:23Z</dcterms:modified>
</cp:coreProperties>
</file>